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8"/>
  </p:notesMasterIdLst>
  <p:sldIdLst>
    <p:sldId id="256" r:id="rId2"/>
    <p:sldId id="813" r:id="rId3"/>
    <p:sldId id="448" r:id="rId4"/>
    <p:sldId id="815" r:id="rId5"/>
    <p:sldId id="802" r:id="rId6"/>
    <p:sldId id="814" r:id="rId7"/>
    <p:sldId id="483" r:id="rId8"/>
    <p:sldId id="484" r:id="rId9"/>
    <p:sldId id="803" r:id="rId10"/>
    <p:sldId id="485" r:id="rId11"/>
    <p:sldId id="804" r:id="rId12"/>
    <p:sldId id="450" r:id="rId13"/>
    <p:sldId id="800" r:id="rId14"/>
    <p:sldId id="449" r:id="rId15"/>
    <p:sldId id="451" r:id="rId16"/>
    <p:sldId id="486" r:id="rId17"/>
    <p:sldId id="487" r:id="rId18"/>
    <p:sldId id="452" r:id="rId19"/>
    <p:sldId id="816" r:id="rId20"/>
    <p:sldId id="453" r:id="rId21"/>
    <p:sldId id="786" r:id="rId22"/>
    <p:sldId id="455" r:id="rId23"/>
    <p:sldId id="799" r:id="rId24"/>
    <p:sldId id="755" r:id="rId25"/>
    <p:sldId id="456" r:id="rId26"/>
    <p:sldId id="457" r:id="rId27"/>
    <p:sldId id="458" r:id="rId28"/>
    <p:sldId id="459" r:id="rId29"/>
    <p:sldId id="461" r:id="rId30"/>
    <p:sldId id="462" r:id="rId31"/>
    <p:sldId id="463" r:id="rId32"/>
    <p:sldId id="1238" r:id="rId33"/>
    <p:sldId id="465" r:id="rId34"/>
    <p:sldId id="466" r:id="rId35"/>
    <p:sldId id="467" r:id="rId36"/>
    <p:sldId id="468" r:id="rId37"/>
    <p:sldId id="469" r:id="rId38"/>
    <p:sldId id="488" r:id="rId39"/>
    <p:sldId id="489" r:id="rId40"/>
    <p:sldId id="812" r:id="rId41"/>
    <p:sldId id="811" r:id="rId42"/>
    <p:sldId id="470" r:id="rId43"/>
    <p:sldId id="471" r:id="rId44"/>
    <p:sldId id="472" r:id="rId45"/>
    <p:sldId id="805" r:id="rId46"/>
    <p:sldId id="806" r:id="rId47"/>
    <p:sldId id="807" r:id="rId48"/>
    <p:sldId id="808" r:id="rId49"/>
    <p:sldId id="490" r:id="rId50"/>
    <p:sldId id="473" r:id="rId51"/>
    <p:sldId id="496" r:id="rId52"/>
    <p:sldId id="801" r:id="rId53"/>
    <p:sldId id="478" r:id="rId54"/>
    <p:sldId id="479" r:id="rId55"/>
    <p:sldId id="480" r:id="rId56"/>
    <p:sldId id="474" r:id="rId57"/>
    <p:sldId id="475" r:id="rId58"/>
    <p:sldId id="476" r:id="rId59"/>
    <p:sldId id="477" r:id="rId60"/>
    <p:sldId id="292" r:id="rId61"/>
    <p:sldId id="481" r:id="rId62"/>
    <p:sldId id="482" r:id="rId63"/>
    <p:sldId id="809" r:id="rId64"/>
    <p:sldId id="810" r:id="rId65"/>
    <p:sldId id="1239" r:id="rId66"/>
    <p:sldId id="447" r:id="rId6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13"/>
            <p14:sldId id="448"/>
            <p14:sldId id="815"/>
            <p14:sldId id="802"/>
            <p14:sldId id="814"/>
            <p14:sldId id="483"/>
            <p14:sldId id="484"/>
            <p14:sldId id="803"/>
            <p14:sldId id="485"/>
            <p14:sldId id="804"/>
            <p14:sldId id="450"/>
            <p14:sldId id="800"/>
            <p14:sldId id="449"/>
            <p14:sldId id="451"/>
            <p14:sldId id="486"/>
            <p14:sldId id="487"/>
            <p14:sldId id="452"/>
            <p14:sldId id="816"/>
            <p14:sldId id="453"/>
            <p14:sldId id="786"/>
            <p14:sldId id="455"/>
            <p14:sldId id="799"/>
            <p14:sldId id="755"/>
            <p14:sldId id="456"/>
            <p14:sldId id="457"/>
            <p14:sldId id="458"/>
            <p14:sldId id="459"/>
            <p14:sldId id="461"/>
            <p14:sldId id="462"/>
            <p14:sldId id="463"/>
            <p14:sldId id="1238"/>
            <p14:sldId id="465"/>
            <p14:sldId id="466"/>
            <p14:sldId id="467"/>
            <p14:sldId id="468"/>
            <p14:sldId id="469"/>
            <p14:sldId id="488"/>
            <p14:sldId id="489"/>
            <p14:sldId id="812"/>
            <p14:sldId id="811"/>
            <p14:sldId id="470"/>
            <p14:sldId id="471"/>
            <p14:sldId id="472"/>
            <p14:sldId id="805"/>
            <p14:sldId id="806"/>
            <p14:sldId id="807"/>
            <p14:sldId id="808"/>
            <p14:sldId id="490"/>
            <p14:sldId id="473"/>
            <p14:sldId id="496"/>
            <p14:sldId id="801"/>
            <p14:sldId id="478"/>
            <p14:sldId id="479"/>
            <p14:sldId id="480"/>
            <p14:sldId id="474"/>
            <p14:sldId id="475"/>
            <p14:sldId id="476"/>
            <p14:sldId id="477"/>
            <p14:sldId id="292"/>
            <p14:sldId id="481"/>
            <p14:sldId id="482"/>
            <p14:sldId id="809"/>
            <p14:sldId id="810"/>
            <p14:sldId id="1239"/>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p:scale>
          <a:sx n="62" d="100"/>
          <a:sy n="62" d="100"/>
        </p:scale>
        <p:origin x="1208" y="3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2.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mc:AlternateContent xmlns:mc="http://schemas.openxmlformats.org/markup-compatibility/2006" xmlns:a14="http://schemas.microsoft.com/office/drawing/2010/main">
      <mc:Choice Requires="a14">
        <dgm:pt modelId="{3CA3CF8F-D5C5-475B-A078-B6B58D78E24E}">
          <dgm:prSet/>
          <dgm:spPr/>
          <dgm:t>
            <a:bodyPr/>
            <a:lstStyle/>
            <a:p>
              <a:pPr rtl="0"/>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zh-CN" dirty="0"/>
            </a:p>
          </dgm:t>
        </dgm:pt>
      </mc:Choice>
      <mc:Fallback xmlns="">
        <dgm:pt modelId="{3CA3CF8F-D5C5-475B-A078-B6B58D78E24E}">
          <dgm:prSet/>
          <dgm:spPr/>
          <dgm:t>
            <a:bodyPr/>
            <a:lstStyle/>
            <a:p>
              <a:pPr rtl="0"/>
              <a:r>
                <a:rPr lang="en-US" b="0" i="0" smtClean="0"/>
                <a:t> </a:t>
              </a:r>
              <a:r>
                <a:rPr lang="en-US" i="0"/>
                <a:t>𝑦=𝑓</a:t>
              </a:r>
              <a:r>
                <a:rPr lang="en-US" altLang="zh-CN" i="0"/>
                <a:t>(</a:t>
              </a:r>
              <a:r>
                <a:rPr lang="en-US" i="0"/>
                <a:t>𝑥)</a:t>
              </a:r>
              <a:endParaRPr lang="zh-CN" dirty="0"/>
            </a:p>
          </dgm:t>
        </dgm:pt>
      </mc:Fallback>
    </mc:AlternateConten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dgm:pt modelId="{3CA3CF8F-D5C5-475B-A078-B6B58D78E24E}">
      <dgm:prSet/>
      <dgm:spPr>
        <a:blipFill>
          <a:blip xmlns:r="http://schemas.openxmlformats.org/officeDocument/2006/relationships" r:embed="rId1"/>
          <a:stretch>
            <a:fillRect/>
          </a:stretch>
        </a:blipFill>
      </dgm:spPr>
      <dgm:t>
        <a:bodyPr/>
        <a:lstStyle/>
        <a:p>
          <a:r>
            <a:rPr lang="zh-CN" altLang="en-US">
              <a:noFill/>
            </a:rPr>
            <a:t> </a:t>
          </a:r>
        </a:p>
      </dgm:t>
    </dgm:p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5E3E06-B1DD-4AF8-988E-3FC8A13FF9E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F7A2921E-D4C1-4E6B-BD45-1A565A7746A1}">
      <dgm:prSet/>
      <dgm:spPr/>
      <dgm:t>
        <a:bodyPr/>
        <a:lstStyle/>
        <a:p>
          <a:pPr rtl="0"/>
          <a:r>
            <a:rPr lang="zh-CN" dirty="0"/>
            <a:t>序列</a:t>
          </a:r>
        </a:p>
      </dgm:t>
    </dgm:pt>
    <dgm:pt modelId="{E985EB54-3F0F-40C6-8779-36C44209FF01}" type="parTrans" cxnId="{8C4EDA8C-4381-4115-A865-D7ABD94611A4}">
      <dgm:prSet/>
      <dgm:spPr/>
      <dgm:t>
        <a:bodyPr/>
        <a:lstStyle/>
        <a:p>
          <a:endParaRPr lang="zh-CN" altLang="en-US"/>
        </a:p>
      </dgm:t>
    </dgm:pt>
    <dgm:pt modelId="{60C98D0C-12B2-4DD1-9332-8D1440267461}" type="sibTrans" cxnId="{8C4EDA8C-4381-4115-A865-D7ABD94611A4}">
      <dgm:prSet/>
      <dgm:spPr/>
      <dgm:t>
        <a:bodyPr/>
        <a:lstStyle/>
        <a:p>
          <a:endParaRPr lang="zh-CN" altLang="en-US"/>
        </a:p>
      </dgm:t>
    </dgm:pt>
    <dgm:pt modelId="{BC1350C4-FEC7-4AC4-B7AF-70388699A712}">
      <dgm:prSet/>
      <dgm:spPr/>
      <dgm:t>
        <a:bodyPr/>
        <a:lstStyle/>
        <a:p>
          <a:pPr rtl="0"/>
          <a:r>
            <a:rPr lang="zh-CN" dirty="0"/>
            <a:t>树</a:t>
          </a:r>
        </a:p>
      </dgm:t>
    </dgm:pt>
    <dgm:pt modelId="{4EADCB53-2CD0-4F81-85F4-BEB9F0D80EA7}" type="parTrans" cxnId="{75B6623D-BB5D-4CB0-B495-B74319F425C6}">
      <dgm:prSet/>
      <dgm:spPr/>
      <dgm:t>
        <a:bodyPr/>
        <a:lstStyle/>
        <a:p>
          <a:endParaRPr lang="zh-CN" altLang="en-US"/>
        </a:p>
      </dgm:t>
    </dgm:pt>
    <dgm:pt modelId="{EE402DE9-69F5-4D8E-A796-AB3ED875C95D}" type="sibTrans" cxnId="{75B6623D-BB5D-4CB0-B495-B74319F425C6}">
      <dgm:prSet/>
      <dgm:spPr/>
      <dgm:t>
        <a:bodyPr/>
        <a:lstStyle/>
        <a:p>
          <a:endParaRPr lang="zh-CN" altLang="en-US"/>
        </a:p>
      </dgm:t>
    </dgm:pt>
    <dgm:pt modelId="{6EEA77EA-E81C-46A6-A12F-1010836853B7}">
      <dgm:prSet/>
      <dgm:spPr/>
      <dgm:t>
        <a:bodyPr/>
        <a:lstStyle/>
        <a:p>
          <a:pPr rtl="0"/>
          <a:r>
            <a:rPr lang="zh-CN" dirty="0"/>
            <a:t>图</a:t>
          </a:r>
        </a:p>
      </dgm:t>
    </dgm:pt>
    <dgm:pt modelId="{C931D263-F34B-47BF-B61B-1A1DA1276C0E}" type="parTrans" cxnId="{ED23733F-2CA1-49C6-BF3B-C0F318674991}">
      <dgm:prSet/>
      <dgm:spPr/>
      <dgm:t>
        <a:bodyPr/>
        <a:lstStyle/>
        <a:p>
          <a:endParaRPr lang="zh-CN" altLang="en-US"/>
        </a:p>
      </dgm:t>
    </dgm:pt>
    <dgm:pt modelId="{9403ECFC-D0B9-4A62-8BAC-FA5DF360DEC8}" type="sibTrans" cxnId="{ED23733F-2CA1-49C6-BF3B-C0F318674991}">
      <dgm:prSet/>
      <dgm:spPr/>
      <dgm:t>
        <a:bodyPr/>
        <a:lstStyle/>
        <a:p>
          <a:endParaRPr lang="zh-CN" altLang="en-US"/>
        </a:p>
      </dgm:t>
    </dgm:pt>
    <dgm:pt modelId="{E2CCFD2F-EF6D-467E-A7EF-149BA3F24396}">
      <dgm:prSet/>
      <dgm:spPr/>
      <dgm:t>
        <a:bodyPr/>
        <a:lstStyle/>
        <a:p>
          <a:pPr rtl="0"/>
          <a:r>
            <a:rPr lang="zh-CN" altLang="en-US" dirty="0"/>
            <a:t>循环神经网络</a:t>
          </a:r>
          <a:endParaRPr lang="zh-CN" dirty="0"/>
        </a:p>
      </dgm:t>
    </dgm:pt>
    <dgm:pt modelId="{7DAEDC44-81A9-4298-BBBD-5ED82C79526F}" type="parTrans" cxnId="{8B583BFE-EB1F-47A7-8C49-D7BCAF68C9B8}">
      <dgm:prSet/>
      <dgm:spPr/>
    </dgm:pt>
    <dgm:pt modelId="{FC150E06-FEF5-4924-B476-46D117A32A01}" type="sibTrans" cxnId="{8B583BFE-EB1F-47A7-8C49-D7BCAF68C9B8}">
      <dgm:prSet/>
      <dgm:spPr/>
    </dgm:pt>
    <dgm:pt modelId="{D075F1F9-0F02-40B9-AB47-A95C607D76E3}">
      <dgm:prSet/>
      <dgm:spPr/>
      <dgm:t>
        <a:bodyPr/>
        <a:lstStyle/>
        <a:p>
          <a:pPr rtl="0"/>
          <a:r>
            <a:rPr lang="zh-CN" altLang="en-US" dirty="0"/>
            <a:t>递归神经网络</a:t>
          </a:r>
          <a:endParaRPr lang="zh-CN" dirty="0"/>
        </a:p>
      </dgm:t>
    </dgm:pt>
    <dgm:pt modelId="{EAEA76DD-70C3-4B47-BF42-358575226B95}" type="parTrans" cxnId="{479BD2C8-CD36-4A82-9808-647065EEF3B1}">
      <dgm:prSet/>
      <dgm:spPr/>
    </dgm:pt>
    <dgm:pt modelId="{34D94308-547B-40FE-A56A-4E87249448F0}" type="sibTrans" cxnId="{479BD2C8-CD36-4A82-9808-647065EEF3B1}">
      <dgm:prSet/>
      <dgm:spPr/>
    </dgm:pt>
    <dgm:pt modelId="{33A8ABAE-0C87-4ED8-943A-E02F661069DE}">
      <dgm:prSet/>
      <dgm:spPr/>
      <dgm:t>
        <a:bodyPr/>
        <a:lstStyle/>
        <a:p>
          <a:pPr rtl="0"/>
          <a:r>
            <a:rPr lang="zh-CN" altLang="en-US" dirty="0"/>
            <a:t>图网络</a:t>
          </a:r>
          <a:endParaRPr lang="zh-CN" dirty="0"/>
        </a:p>
      </dgm:t>
    </dgm:pt>
    <dgm:pt modelId="{D9A7628D-E453-40BF-920F-63816FB24894}" type="parTrans" cxnId="{657A24DA-CF77-4AC1-98DD-2060C7E25881}">
      <dgm:prSet/>
      <dgm:spPr/>
    </dgm:pt>
    <dgm:pt modelId="{30A9471D-8276-4F7D-91F9-C12CB05CFDEE}" type="sibTrans" cxnId="{657A24DA-CF77-4AC1-98DD-2060C7E25881}">
      <dgm:prSet/>
      <dgm:spPr/>
    </dgm:pt>
    <dgm:pt modelId="{CBFECEB6-76B7-48C4-BA22-AF46D09B4DD5}" type="pres">
      <dgm:prSet presAssocID="{DB5E3E06-B1DD-4AF8-988E-3FC8A13FF9E6}" presName="Name0" presStyleCnt="0">
        <dgm:presLayoutVars>
          <dgm:chMax val="7"/>
          <dgm:chPref val="7"/>
          <dgm:dir/>
          <dgm:animLvl val="lvl"/>
        </dgm:presLayoutVars>
      </dgm:prSet>
      <dgm:spPr/>
    </dgm:pt>
    <dgm:pt modelId="{FD68D00A-9E86-49A4-93BA-28304B6E9B5B}" type="pres">
      <dgm:prSet presAssocID="{F7A2921E-D4C1-4E6B-BD45-1A565A7746A1}" presName="Accent1" presStyleCnt="0"/>
      <dgm:spPr/>
    </dgm:pt>
    <dgm:pt modelId="{B8CD6170-0A00-4FCF-9885-8AD685B96354}" type="pres">
      <dgm:prSet presAssocID="{F7A2921E-D4C1-4E6B-BD45-1A565A7746A1}" presName="Accent" presStyleLbl="node1" presStyleIdx="0" presStyleCnt="3"/>
      <dgm:spPr/>
    </dgm:pt>
    <dgm:pt modelId="{ACD4E447-0EB9-4A99-9273-4FEF8F978891}" type="pres">
      <dgm:prSet presAssocID="{F7A2921E-D4C1-4E6B-BD45-1A565A7746A1}" presName="Child1" presStyleLbl="revTx" presStyleIdx="0" presStyleCnt="6">
        <dgm:presLayoutVars>
          <dgm:chMax val="0"/>
          <dgm:chPref val="0"/>
          <dgm:bulletEnabled val="1"/>
        </dgm:presLayoutVars>
      </dgm:prSet>
      <dgm:spPr/>
    </dgm:pt>
    <dgm:pt modelId="{BD30E5A5-6F0E-4424-8A75-B6224A7E8086}" type="pres">
      <dgm:prSet presAssocID="{F7A2921E-D4C1-4E6B-BD45-1A565A7746A1}" presName="Parent1" presStyleLbl="revTx" presStyleIdx="1" presStyleCnt="6">
        <dgm:presLayoutVars>
          <dgm:chMax val="1"/>
          <dgm:chPref val="1"/>
          <dgm:bulletEnabled val="1"/>
        </dgm:presLayoutVars>
      </dgm:prSet>
      <dgm:spPr/>
    </dgm:pt>
    <dgm:pt modelId="{D9729198-72EB-48B6-9CDB-AFA85992ECEC}" type="pres">
      <dgm:prSet presAssocID="{BC1350C4-FEC7-4AC4-B7AF-70388699A712}" presName="Accent2" presStyleCnt="0"/>
      <dgm:spPr/>
    </dgm:pt>
    <dgm:pt modelId="{13A31C1D-BDB1-433C-9F82-583B80122AB5}" type="pres">
      <dgm:prSet presAssocID="{BC1350C4-FEC7-4AC4-B7AF-70388699A712}" presName="Accent" presStyleLbl="node1" presStyleIdx="1" presStyleCnt="3"/>
      <dgm:spPr/>
    </dgm:pt>
    <dgm:pt modelId="{081FE678-7C92-437C-9A0C-CC4D61B89858}" type="pres">
      <dgm:prSet presAssocID="{BC1350C4-FEC7-4AC4-B7AF-70388699A712}" presName="Child2" presStyleLbl="revTx" presStyleIdx="2" presStyleCnt="6">
        <dgm:presLayoutVars>
          <dgm:chMax val="0"/>
          <dgm:chPref val="0"/>
          <dgm:bulletEnabled val="1"/>
        </dgm:presLayoutVars>
      </dgm:prSet>
      <dgm:spPr/>
    </dgm:pt>
    <dgm:pt modelId="{CE7E0C54-561E-4144-A66D-146F01AAE85E}" type="pres">
      <dgm:prSet presAssocID="{BC1350C4-FEC7-4AC4-B7AF-70388699A712}" presName="Parent2" presStyleLbl="revTx" presStyleIdx="3" presStyleCnt="6">
        <dgm:presLayoutVars>
          <dgm:chMax val="1"/>
          <dgm:chPref val="1"/>
          <dgm:bulletEnabled val="1"/>
        </dgm:presLayoutVars>
      </dgm:prSet>
      <dgm:spPr/>
    </dgm:pt>
    <dgm:pt modelId="{5FA2726F-09C9-45C2-994B-082AFFA01FBD}" type="pres">
      <dgm:prSet presAssocID="{6EEA77EA-E81C-46A6-A12F-1010836853B7}" presName="Accent3" presStyleCnt="0"/>
      <dgm:spPr/>
    </dgm:pt>
    <dgm:pt modelId="{8904B914-35CD-4CB2-8D5A-D63B4AAACDCE}" type="pres">
      <dgm:prSet presAssocID="{6EEA77EA-E81C-46A6-A12F-1010836853B7}" presName="Accent" presStyleLbl="node1" presStyleIdx="2" presStyleCnt="3"/>
      <dgm:spPr/>
    </dgm:pt>
    <dgm:pt modelId="{FEC4433E-05BE-42B8-89FD-1E8ACA1EFC3C}" type="pres">
      <dgm:prSet presAssocID="{6EEA77EA-E81C-46A6-A12F-1010836853B7}" presName="Child3" presStyleLbl="revTx" presStyleIdx="4" presStyleCnt="6">
        <dgm:presLayoutVars>
          <dgm:chMax val="0"/>
          <dgm:chPref val="0"/>
          <dgm:bulletEnabled val="1"/>
        </dgm:presLayoutVars>
      </dgm:prSet>
      <dgm:spPr/>
    </dgm:pt>
    <dgm:pt modelId="{1FA64D62-BFAA-4BB6-AF5C-2E6A3167A51F}" type="pres">
      <dgm:prSet presAssocID="{6EEA77EA-E81C-46A6-A12F-1010836853B7}" presName="Parent3" presStyleLbl="revTx" presStyleIdx="5" presStyleCnt="6">
        <dgm:presLayoutVars>
          <dgm:chMax val="1"/>
          <dgm:chPref val="1"/>
          <dgm:bulletEnabled val="1"/>
        </dgm:presLayoutVars>
      </dgm:prSet>
      <dgm:spPr/>
    </dgm:pt>
  </dgm:ptLst>
  <dgm:cxnLst>
    <dgm:cxn modelId="{7B651112-8EDC-4C9E-877C-AE485C31D3D1}" type="presOf" srcId="{33A8ABAE-0C87-4ED8-943A-E02F661069DE}" destId="{FEC4433E-05BE-42B8-89FD-1E8ACA1EFC3C}" srcOrd="0" destOrd="0" presId="urn:microsoft.com/office/officeart/2009/layout/CircleArrowProcess"/>
    <dgm:cxn modelId="{896D5729-8C5E-437A-928B-BCB3B35D0C06}" type="presOf" srcId="{F7A2921E-D4C1-4E6B-BD45-1A565A7746A1}" destId="{BD30E5A5-6F0E-4424-8A75-B6224A7E8086}" srcOrd="0" destOrd="0" presId="urn:microsoft.com/office/officeart/2009/layout/CircleArrowProcess"/>
    <dgm:cxn modelId="{75B6623D-BB5D-4CB0-B495-B74319F425C6}" srcId="{DB5E3E06-B1DD-4AF8-988E-3FC8A13FF9E6}" destId="{BC1350C4-FEC7-4AC4-B7AF-70388699A712}" srcOrd="1" destOrd="0" parTransId="{4EADCB53-2CD0-4F81-85F4-BEB9F0D80EA7}" sibTransId="{EE402DE9-69F5-4D8E-A796-AB3ED875C95D}"/>
    <dgm:cxn modelId="{ED23733F-2CA1-49C6-BF3B-C0F318674991}" srcId="{DB5E3E06-B1DD-4AF8-988E-3FC8A13FF9E6}" destId="{6EEA77EA-E81C-46A6-A12F-1010836853B7}" srcOrd="2" destOrd="0" parTransId="{C931D263-F34B-47BF-B61B-1A1DA1276C0E}" sibTransId="{9403ECFC-D0B9-4A62-8BAC-FA5DF360DEC8}"/>
    <dgm:cxn modelId="{1CB9BF5D-436C-43CB-90C5-C3CCE93F22D9}" type="presOf" srcId="{E2CCFD2F-EF6D-467E-A7EF-149BA3F24396}" destId="{ACD4E447-0EB9-4A99-9273-4FEF8F978891}" srcOrd="0" destOrd="0" presId="urn:microsoft.com/office/officeart/2009/layout/CircleArrowProcess"/>
    <dgm:cxn modelId="{FE8FAE73-CC7C-4A11-9EA8-F08E230DD997}" type="presOf" srcId="{DB5E3E06-B1DD-4AF8-988E-3FC8A13FF9E6}" destId="{CBFECEB6-76B7-48C4-BA22-AF46D09B4DD5}" srcOrd="0" destOrd="0" presId="urn:microsoft.com/office/officeart/2009/layout/CircleArrowProcess"/>
    <dgm:cxn modelId="{10EC3757-12FA-4E04-B9DE-6077F9CC049E}" type="presOf" srcId="{D075F1F9-0F02-40B9-AB47-A95C607D76E3}" destId="{081FE678-7C92-437C-9A0C-CC4D61B89858}" srcOrd="0" destOrd="0" presId="urn:microsoft.com/office/officeart/2009/layout/CircleArrowProcess"/>
    <dgm:cxn modelId="{8C4EDA8C-4381-4115-A865-D7ABD94611A4}" srcId="{DB5E3E06-B1DD-4AF8-988E-3FC8A13FF9E6}" destId="{F7A2921E-D4C1-4E6B-BD45-1A565A7746A1}" srcOrd="0" destOrd="0" parTransId="{E985EB54-3F0F-40C6-8779-36C44209FF01}" sibTransId="{60C98D0C-12B2-4DD1-9332-8D1440267461}"/>
    <dgm:cxn modelId="{479BD2C8-CD36-4A82-9808-647065EEF3B1}" srcId="{BC1350C4-FEC7-4AC4-B7AF-70388699A712}" destId="{D075F1F9-0F02-40B9-AB47-A95C607D76E3}" srcOrd="0" destOrd="0" parTransId="{EAEA76DD-70C3-4B47-BF42-358575226B95}" sibTransId="{34D94308-547B-40FE-A56A-4E87249448F0}"/>
    <dgm:cxn modelId="{1F48B5D4-DB38-4CEA-B47A-3275E43939FB}" type="presOf" srcId="{6EEA77EA-E81C-46A6-A12F-1010836853B7}" destId="{1FA64D62-BFAA-4BB6-AF5C-2E6A3167A51F}" srcOrd="0" destOrd="0" presId="urn:microsoft.com/office/officeart/2009/layout/CircleArrowProcess"/>
    <dgm:cxn modelId="{657A24DA-CF77-4AC1-98DD-2060C7E25881}" srcId="{6EEA77EA-E81C-46A6-A12F-1010836853B7}" destId="{33A8ABAE-0C87-4ED8-943A-E02F661069DE}" srcOrd="0" destOrd="0" parTransId="{D9A7628D-E453-40BF-920F-63816FB24894}" sibTransId="{30A9471D-8276-4F7D-91F9-C12CB05CFDEE}"/>
    <dgm:cxn modelId="{491CABF1-CFC1-4276-93AA-68376AC1C71F}" type="presOf" srcId="{BC1350C4-FEC7-4AC4-B7AF-70388699A712}" destId="{CE7E0C54-561E-4144-A66D-146F01AAE85E}" srcOrd="0" destOrd="0" presId="urn:microsoft.com/office/officeart/2009/layout/CircleArrowProcess"/>
    <dgm:cxn modelId="{8B583BFE-EB1F-47A7-8C49-D7BCAF68C9B8}" srcId="{F7A2921E-D4C1-4E6B-BD45-1A565A7746A1}" destId="{E2CCFD2F-EF6D-467E-A7EF-149BA3F24396}" srcOrd="0" destOrd="0" parTransId="{7DAEDC44-81A9-4298-BBBD-5ED82C79526F}" sibTransId="{FC150E06-FEF5-4924-B476-46D117A32A01}"/>
    <dgm:cxn modelId="{B14C1653-7158-45F0-8B32-C60824C86AB5}" type="presParOf" srcId="{CBFECEB6-76B7-48C4-BA22-AF46D09B4DD5}" destId="{FD68D00A-9E86-49A4-93BA-28304B6E9B5B}" srcOrd="0" destOrd="0" presId="urn:microsoft.com/office/officeart/2009/layout/CircleArrowProcess"/>
    <dgm:cxn modelId="{1855471F-D55E-420A-9477-45CFFFA595B6}" type="presParOf" srcId="{FD68D00A-9E86-49A4-93BA-28304B6E9B5B}" destId="{B8CD6170-0A00-4FCF-9885-8AD685B96354}" srcOrd="0" destOrd="0" presId="urn:microsoft.com/office/officeart/2009/layout/CircleArrowProcess"/>
    <dgm:cxn modelId="{1D443CF2-2AD9-4487-87BF-0291702025C1}" type="presParOf" srcId="{CBFECEB6-76B7-48C4-BA22-AF46D09B4DD5}" destId="{ACD4E447-0EB9-4A99-9273-4FEF8F978891}" srcOrd="1" destOrd="0" presId="urn:microsoft.com/office/officeart/2009/layout/CircleArrowProcess"/>
    <dgm:cxn modelId="{E2E0A960-D1C1-4D5A-AE84-0EED61245B71}" type="presParOf" srcId="{CBFECEB6-76B7-48C4-BA22-AF46D09B4DD5}" destId="{BD30E5A5-6F0E-4424-8A75-B6224A7E8086}" srcOrd="2" destOrd="0" presId="urn:microsoft.com/office/officeart/2009/layout/CircleArrowProcess"/>
    <dgm:cxn modelId="{90231FB1-B53C-4E06-A36B-21AB62B31A33}" type="presParOf" srcId="{CBFECEB6-76B7-48C4-BA22-AF46D09B4DD5}" destId="{D9729198-72EB-48B6-9CDB-AFA85992ECEC}" srcOrd="3" destOrd="0" presId="urn:microsoft.com/office/officeart/2009/layout/CircleArrowProcess"/>
    <dgm:cxn modelId="{B2974958-F74A-45B8-A173-7340F8925E06}" type="presParOf" srcId="{D9729198-72EB-48B6-9CDB-AFA85992ECEC}" destId="{13A31C1D-BDB1-433C-9F82-583B80122AB5}" srcOrd="0" destOrd="0" presId="urn:microsoft.com/office/officeart/2009/layout/CircleArrowProcess"/>
    <dgm:cxn modelId="{C8419E62-B2A7-4230-9A4D-79F7FB2EF341}" type="presParOf" srcId="{CBFECEB6-76B7-48C4-BA22-AF46D09B4DD5}" destId="{081FE678-7C92-437C-9A0C-CC4D61B89858}" srcOrd="4" destOrd="0" presId="urn:microsoft.com/office/officeart/2009/layout/CircleArrowProcess"/>
    <dgm:cxn modelId="{F5A8D4EE-4B9A-46AC-BC05-CF95FA4AF661}" type="presParOf" srcId="{CBFECEB6-76B7-48C4-BA22-AF46D09B4DD5}" destId="{CE7E0C54-561E-4144-A66D-146F01AAE85E}" srcOrd="5" destOrd="0" presId="urn:microsoft.com/office/officeart/2009/layout/CircleArrowProcess"/>
    <dgm:cxn modelId="{A7354113-EA2F-48B5-B29B-A26469B26C23}" type="presParOf" srcId="{CBFECEB6-76B7-48C4-BA22-AF46D09B4DD5}" destId="{5FA2726F-09C9-45C2-994B-082AFFA01FBD}" srcOrd="6" destOrd="0" presId="urn:microsoft.com/office/officeart/2009/layout/CircleArrowProcess"/>
    <dgm:cxn modelId="{7CA501CA-858B-46AE-A676-1E7D2F1B0A7E}" type="presParOf" srcId="{5FA2726F-09C9-45C2-994B-082AFFA01FBD}" destId="{8904B914-35CD-4CB2-8D5A-D63B4AAACDCE}" srcOrd="0" destOrd="0" presId="urn:microsoft.com/office/officeart/2009/layout/CircleArrowProcess"/>
    <dgm:cxn modelId="{12E165E4-2869-4EB5-BEB9-CFDF8AAE47DD}" type="presParOf" srcId="{CBFECEB6-76B7-48C4-BA22-AF46D09B4DD5}" destId="{FEC4433E-05BE-42B8-89FD-1E8ACA1EFC3C}" srcOrd="7" destOrd="0" presId="urn:microsoft.com/office/officeart/2009/layout/CircleArrowProcess"/>
    <dgm:cxn modelId="{ECC9E61E-9008-455D-92B7-772302E0A171}" type="presParOf" srcId="{CBFECEB6-76B7-48C4-BA22-AF46D09B4DD5}" destId="{1FA64D62-BFAA-4BB6-AF5C-2E6A3167A51F}"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277C2-36CF-453F-9844-F7B5B66062D3}">
      <dsp:nvSpPr>
        <dsp:cNvPr id="0" name=""/>
        <dsp:cNvSpPr/>
      </dsp:nvSpPr>
      <dsp:spPr>
        <a:xfrm>
          <a:off x="1431145" y="1024875"/>
          <a:ext cx="285843" cy="614562"/>
        </a:xfrm>
        <a:custGeom>
          <a:avLst/>
          <a:gdLst/>
          <a:ahLst/>
          <a:cxnLst/>
          <a:rect l="0" t="0" r="0" b="0"/>
          <a:pathLst>
            <a:path>
              <a:moveTo>
                <a:pt x="0" y="0"/>
              </a:moveTo>
              <a:lnTo>
                <a:pt x="142921" y="0"/>
              </a:lnTo>
              <a:lnTo>
                <a:pt x="142921" y="614562"/>
              </a:lnTo>
              <a:lnTo>
                <a:pt x="285843" y="61456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9F544-6B43-4052-B72F-552BD59116F2}">
      <dsp:nvSpPr>
        <dsp:cNvPr id="0" name=""/>
        <dsp:cNvSpPr/>
      </dsp:nvSpPr>
      <dsp:spPr>
        <a:xfrm>
          <a:off x="1431145" y="979155"/>
          <a:ext cx="285843" cy="91440"/>
        </a:xfrm>
        <a:custGeom>
          <a:avLst/>
          <a:gdLst/>
          <a:ahLst/>
          <a:cxnLst/>
          <a:rect l="0" t="0" r="0" b="0"/>
          <a:pathLst>
            <a:path>
              <a:moveTo>
                <a:pt x="0" y="45720"/>
              </a:moveTo>
              <a:lnTo>
                <a:pt x="28584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F6D13-594E-49A8-A3AA-12B6C3DE150C}">
      <dsp:nvSpPr>
        <dsp:cNvPr id="0" name=""/>
        <dsp:cNvSpPr/>
      </dsp:nvSpPr>
      <dsp:spPr>
        <a:xfrm>
          <a:off x="3146204" y="364592"/>
          <a:ext cx="285843" cy="91440"/>
        </a:xfrm>
        <a:custGeom>
          <a:avLst/>
          <a:gdLst/>
          <a:ahLst/>
          <a:cxnLst/>
          <a:rect l="0" t="0" r="0" b="0"/>
          <a:pathLst>
            <a:path>
              <a:moveTo>
                <a:pt x="0" y="45720"/>
              </a:moveTo>
              <a:lnTo>
                <a:pt x="285843"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24962E-FF71-467D-B84A-FB5A6FF80176}">
      <dsp:nvSpPr>
        <dsp:cNvPr id="0" name=""/>
        <dsp:cNvSpPr/>
      </dsp:nvSpPr>
      <dsp:spPr>
        <a:xfrm>
          <a:off x="1431145" y="410312"/>
          <a:ext cx="285843" cy="614562"/>
        </a:xfrm>
        <a:custGeom>
          <a:avLst/>
          <a:gdLst/>
          <a:ahLst/>
          <a:cxnLst/>
          <a:rect l="0" t="0" r="0" b="0"/>
          <a:pathLst>
            <a:path>
              <a:moveTo>
                <a:pt x="0" y="614562"/>
              </a:moveTo>
              <a:lnTo>
                <a:pt x="142921" y="614562"/>
              </a:lnTo>
              <a:lnTo>
                <a:pt x="142921" y="0"/>
              </a:lnTo>
              <a:lnTo>
                <a:pt x="285843"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8BA53-4EFB-44FC-BEFB-B533F4483998}">
      <dsp:nvSpPr>
        <dsp:cNvPr id="0" name=""/>
        <dsp:cNvSpPr/>
      </dsp:nvSpPr>
      <dsp:spPr>
        <a:xfrm>
          <a:off x="1929"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可计算问题</a:t>
          </a:r>
        </a:p>
      </dsp:txBody>
      <dsp:txXfrm>
        <a:off x="1929" y="806919"/>
        <a:ext cx="1429215" cy="435910"/>
      </dsp:txXfrm>
    </dsp:sp>
    <dsp:sp modelId="{BDE088D1-09B9-47DD-BD44-279B6CEBEDFA}">
      <dsp:nvSpPr>
        <dsp:cNvPr id="0" name=""/>
        <dsp:cNvSpPr/>
      </dsp:nvSpPr>
      <dsp:spPr>
        <a:xfrm>
          <a:off x="1716988"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函数</a:t>
          </a:r>
        </a:p>
      </dsp:txBody>
      <dsp:txXfrm>
        <a:off x="1716988" y="192356"/>
        <a:ext cx="1429215" cy="435910"/>
      </dsp:txXfrm>
    </dsp:sp>
    <dsp:sp modelId="{2BF20641-FE2B-4C28-A5D1-3F789D6B6F0C}">
      <dsp:nvSpPr>
        <dsp:cNvPr id="0" name=""/>
        <dsp:cNvSpPr/>
      </dsp:nvSpPr>
      <dsp:spPr>
        <a:xfrm>
          <a:off x="3432047"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100" b="0" i="0" kern="1200" smtClean="0">
                    <a:latin typeface="Cambria Math" panose="02040503050406030204" pitchFamily="18" charset="0"/>
                  </a:rPr>
                  <m:t> </m:t>
                </m:r>
                <m:r>
                  <a:rPr lang="en-US" sz="2100" i="1" kern="1200">
                    <a:latin typeface="Cambria Math" panose="02040503050406030204" pitchFamily="18" charset="0"/>
                  </a:rPr>
                  <m:t>𝑦</m:t>
                </m:r>
                <m:r>
                  <a:rPr lang="en-US" sz="2100" i="1" kern="1200">
                    <a:latin typeface="Cambria Math" panose="02040503050406030204" pitchFamily="18" charset="0"/>
                  </a:rPr>
                  <m:t>=</m:t>
                </m:r>
                <m:r>
                  <a:rPr lang="en-US" sz="2100" i="1" kern="1200">
                    <a:latin typeface="Cambria Math" panose="02040503050406030204" pitchFamily="18" charset="0"/>
                  </a:rPr>
                  <m:t>𝑓</m:t>
                </m:r>
                <m:d>
                  <m:dPr>
                    <m:ctrlPr>
                      <a:rPr lang="en-US" sz="2100" i="1" kern="1200">
                        <a:latin typeface="Cambria Math" panose="02040503050406030204" pitchFamily="18" charset="0"/>
                      </a:rPr>
                    </m:ctrlPr>
                  </m:dPr>
                  <m:e>
                    <m:r>
                      <a:rPr lang="en-US" sz="2100" i="1" kern="1200">
                        <a:latin typeface="Cambria Math" panose="02040503050406030204" pitchFamily="18" charset="0"/>
                      </a:rPr>
                      <m:t>𝑥</m:t>
                    </m:r>
                  </m:e>
                </m:d>
              </m:oMath>
            </m:oMathPara>
          </a14:m>
          <a:endParaRPr lang="zh-CN" sz="2100" kern="1200" dirty="0"/>
        </a:p>
      </dsp:txBody>
      <dsp:txXfrm>
        <a:off x="3432047" y="192356"/>
        <a:ext cx="1429215" cy="435910"/>
      </dsp:txXfrm>
    </dsp:sp>
    <dsp:sp modelId="{97E927F8-DEED-4CB8-9B48-D26ADF00ACB9}">
      <dsp:nvSpPr>
        <dsp:cNvPr id="0" name=""/>
        <dsp:cNvSpPr/>
      </dsp:nvSpPr>
      <dsp:spPr>
        <a:xfrm>
          <a:off x="1716988"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有限状态机</a:t>
          </a:r>
        </a:p>
      </dsp:txBody>
      <dsp:txXfrm>
        <a:off x="1716988" y="806919"/>
        <a:ext cx="1429215" cy="435910"/>
      </dsp:txXfrm>
    </dsp:sp>
    <dsp:sp modelId="{93B79043-DD47-4FDE-840B-E64DD0C94F55}">
      <dsp:nvSpPr>
        <dsp:cNvPr id="0" name=""/>
        <dsp:cNvSpPr/>
      </dsp:nvSpPr>
      <dsp:spPr>
        <a:xfrm>
          <a:off x="1716988" y="1421482"/>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图灵机</a:t>
          </a:r>
        </a:p>
      </dsp:txBody>
      <dsp:txXfrm>
        <a:off x="1716988" y="1421482"/>
        <a:ext cx="1429215" cy="435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6170-0A00-4FCF-9885-8AD685B96354}">
      <dsp:nvSpPr>
        <dsp:cNvPr id="0" name=""/>
        <dsp:cNvSpPr/>
      </dsp:nvSpPr>
      <dsp:spPr>
        <a:xfrm>
          <a:off x="2543292" y="0"/>
          <a:ext cx="2376675" cy="237703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4E447-0EB9-4A99-9273-4FEF8F978891}">
      <dsp:nvSpPr>
        <dsp:cNvPr id="0" name=""/>
        <dsp:cNvSpPr/>
      </dsp:nvSpPr>
      <dsp:spPr>
        <a:xfrm>
          <a:off x="4920415" y="708568"/>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循环神经网络</a:t>
          </a:r>
          <a:endParaRPr lang="zh-CN" sz="2600" kern="1200" dirty="0"/>
        </a:p>
      </dsp:txBody>
      <dsp:txXfrm>
        <a:off x="4920415" y="708568"/>
        <a:ext cx="1426005" cy="951012"/>
      </dsp:txXfrm>
    </dsp:sp>
    <dsp:sp modelId="{BD30E5A5-6F0E-4424-8A75-B6224A7E8086}">
      <dsp:nvSpPr>
        <dsp:cNvPr id="0" name=""/>
        <dsp:cNvSpPr/>
      </dsp:nvSpPr>
      <dsp:spPr>
        <a:xfrm>
          <a:off x="3068616" y="858182"/>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sz="3500" kern="1200" dirty="0"/>
            <a:t>序列</a:t>
          </a:r>
        </a:p>
      </dsp:txBody>
      <dsp:txXfrm>
        <a:off x="3068616" y="858182"/>
        <a:ext cx="1320673" cy="660178"/>
      </dsp:txXfrm>
    </dsp:sp>
    <dsp:sp modelId="{13A31C1D-BDB1-433C-9F82-583B80122AB5}">
      <dsp:nvSpPr>
        <dsp:cNvPr id="0" name=""/>
        <dsp:cNvSpPr/>
      </dsp:nvSpPr>
      <dsp:spPr>
        <a:xfrm>
          <a:off x="1883179" y="1365784"/>
          <a:ext cx="2376675" cy="237703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FE678-7C92-437C-9A0C-CC4D61B89858}">
      <dsp:nvSpPr>
        <dsp:cNvPr id="0" name=""/>
        <dsp:cNvSpPr/>
      </dsp:nvSpPr>
      <dsp:spPr>
        <a:xfrm>
          <a:off x="4259855" y="2082253"/>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递归神经网络</a:t>
          </a:r>
          <a:endParaRPr lang="zh-CN" sz="2600" kern="1200" dirty="0"/>
        </a:p>
      </dsp:txBody>
      <dsp:txXfrm>
        <a:off x="4259855" y="2082253"/>
        <a:ext cx="1426005" cy="951012"/>
      </dsp:txXfrm>
    </dsp:sp>
    <dsp:sp modelId="{CE7E0C54-561E-4144-A66D-146F01AAE85E}">
      <dsp:nvSpPr>
        <dsp:cNvPr id="0" name=""/>
        <dsp:cNvSpPr/>
      </dsp:nvSpPr>
      <dsp:spPr>
        <a:xfrm>
          <a:off x="2411180" y="223186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sz="3500" kern="1200" dirty="0"/>
            <a:t>树</a:t>
          </a:r>
        </a:p>
      </dsp:txBody>
      <dsp:txXfrm>
        <a:off x="2411180" y="2231867"/>
        <a:ext cx="1320673" cy="660178"/>
      </dsp:txXfrm>
    </dsp:sp>
    <dsp:sp modelId="{8904B914-35CD-4CB2-8D5A-D63B4AAACDCE}">
      <dsp:nvSpPr>
        <dsp:cNvPr id="0" name=""/>
        <dsp:cNvSpPr/>
      </dsp:nvSpPr>
      <dsp:spPr>
        <a:xfrm>
          <a:off x="2712449" y="2895008"/>
          <a:ext cx="2041932" cy="2042751"/>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4433E-05BE-42B8-89FD-1E8ACA1EFC3C}">
      <dsp:nvSpPr>
        <dsp:cNvPr id="0" name=""/>
        <dsp:cNvSpPr/>
      </dsp:nvSpPr>
      <dsp:spPr>
        <a:xfrm>
          <a:off x="4920415" y="3455444"/>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图网络</a:t>
          </a:r>
          <a:endParaRPr lang="zh-CN" sz="2600" kern="1200" dirty="0"/>
        </a:p>
      </dsp:txBody>
      <dsp:txXfrm>
        <a:off x="4920415" y="3455444"/>
        <a:ext cx="1426005" cy="951012"/>
      </dsp:txXfrm>
    </dsp:sp>
    <dsp:sp modelId="{1FA64D62-BFAA-4BB6-AF5C-2E6A3167A51F}">
      <dsp:nvSpPr>
        <dsp:cNvPr id="0" name=""/>
        <dsp:cNvSpPr/>
      </dsp:nvSpPr>
      <dsp:spPr>
        <a:xfrm>
          <a:off x="3071740" y="360752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sz="3500" kern="1200" dirty="0"/>
            <a:t>图</a:t>
          </a:r>
        </a:p>
      </dsp:txBody>
      <dsp:txXfrm>
        <a:off x="3071740" y="3607527"/>
        <a:ext cx="1320673" cy="66017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9/15/2019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27</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Grid </a:t>
            </a:r>
            <a:r>
              <a:rPr lang="en-US" altLang="zh-CN" dirty="0" err="1"/>
              <a:t>lstm</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330914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 A molecule, in which each atom is represented as a node and edges correspond to bonds (e.g. </a:t>
            </a:r>
            <a:r>
              <a:rPr lang="en-US" altLang="zh-CN" dirty="0" err="1"/>
              <a:t>Duvenaud</a:t>
            </a:r>
            <a:r>
              <a:rPr lang="en-US" altLang="zh-CN" dirty="0"/>
              <a:t> et al., 2015). (b) A mass-spring system, in which the rope is defined by a sequence of masses which are represented as nodes in the graph (e.g. Battaglia et al., 2016; Chang et al., 2017). (c) A n-body system, in which the bodies are nodes and the underlying graph is fully connected (e.g. Battaglia et al., 2016; Chang et al., 2017). (d) A rigid body system, in which the balls and walls are nodes, and the underlying graph defines interactions between the balls and between the balls and the walls (e.g. Battaglia et al., 2016; Chang et al., 2017). (e) A sentence, in which the words correspond to leaves in a tree, and the other nodes and edges could be provided by a parser (e.g. </a:t>
            </a:r>
            <a:r>
              <a:rPr lang="en-US" altLang="zh-CN" dirty="0" err="1"/>
              <a:t>Socher</a:t>
            </a:r>
            <a:r>
              <a:rPr lang="en-US" altLang="zh-CN" dirty="0"/>
              <a:t> et al., 2013). Alternately, a fully connected graph could be used (e.g. Vaswani et al., 2017). (f) An image, which can be decomposed into image patches corresponding to nodes in a fully connected graph (e.g. Santoro et al., 2017; Wang et al., 2018c). </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46</a:t>
            </a:fld>
            <a:endParaRPr lang="en-US" altLang="zh-CN"/>
          </a:p>
        </p:txBody>
      </p:sp>
    </p:spTree>
    <p:extLst>
      <p:ext uri="{BB962C8B-B14F-4D97-AF65-F5344CB8AC3E}">
        <p14:creationId xmlns:p14="http://schemas.microsoft.com/office/powerpoint/2010/main" val="339697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one of these is a real tweet</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62</a:t>
            </a:fld>
            <a:endParaRPr lang="en-US" altLang="zh-CN"/>
          </a:p>
        </p:txBody>
      </p:sp>
    </p:spTree>
    <p:extLst>
      <p:ext uri="{BB962C8B-B14F-4D97-AF65-F5344CB8AC3E}">
        <p14:creationId xmlns:p14="http://schemas.microsoft.com/office/powerpoint/2010/main" val="151983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22574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16216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15</a:t>
            </a:fld>
            <a:endParaRPr lang="en-US" altLang="zh-CN"/>
          </a:p>
        </p:txBody>
      </p:sp>
    </p:spTree>
    <p:extLst>
      <p:ext uri="{BB962C8B-B14F-4D97-AF65-F5344CB8AC3E}">
        <p14:creationId xmlns:p14="http://schemas.microsoft.com/office/powerpoint/2010/main" val="346410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21</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23</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25</a:t>
            </a:fld>
            <a:endParaRPr lang="zh-TW" altLang="en-US"/>
          </a:p>
        </p:txBody>
      </p:sp>
    </p:spTree>
    <p:extLst>
      <p:ext uri="{BB962C8B-B14F-4D97-AF65-F5344CB8AC3E}">
        <p14:creationId xmlns:p14="http://schemas.microsoft.com/office/powerpoint/2010/main" val="405884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accent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tmp"/><Relationship Id="rId4" Type="http://schemas.openxmlformats.org/officeDocument/2006/relationships/image" Target="../media/image8.tmp"/></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gate.net/publication/234052442_Braking_torque_control_using_reccurent_neural_networks"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3.xml"/><Relationship Id="rId4" Type="http://schemas.openxmlformats.org/officeDocument/2006/relationships/image" Target="../media/image13.tmp"/></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tmp"/></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explore-artificial-intelligence/an-introduction-to-recurrent-neural-networks-72c97bf0912"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towardsdatascience.com/recurrent-neural-networks-d4642c9bc7c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3.xml"/><Relationship Id="rId5" Type="http://schemas.openxmlformats.org/officeDocument/2006/relationships/image" Target="../media/image28.tmp"/><Relationship Id="rId4" Type="http://schemas.openxmlformats.org/officeDocument/2006/relationships/image" Target="../media/image27.tmp"/></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mp"/><Relationship Id="rId1" Type="http://schemas.openxmlformats.org/officeDocument/2006/relationships/slideLayout" Target="../slideLayouts/slideLayout3.xml"/><Relationship Id="rId4" Type="http://schemas.openxmlformats.org/officeDocument/2006/relationships/image" Target="../media/image27.tm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4.xml"/><Relationship Id="rId5" Type="http://schemas.openxmlformats.org/officeDocument/2006/relationships/image" Target="../media/image34.tmp"/><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3.xml"/><Relationship Id="rId4" Type="http://schemas.openxmlformats.org/officeDocument/2006/relationships/image" Target="../media/image37.tmp"/></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tmp"/><Relationship Id="rId1" Type="http://schemas.openxmlformats.org/officeDocument/2006/relationships/slideLayout" Target="../slideLayouts/slideLayout4.xml"/><Relationship Id="rId4" Type="http://schemas.openxmlformats.org/officeDocument/2006/relationships/image" Target="../media/image40.tmp"/></Relationships>
</file>

<file path=ppt/slides/_rels/slide36.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3.xml"/><Relationship Id="rId4" Type="http://schemas.openxmlformats.org/officeDocument/2006/relationships/image" Target="../media/image47.tmp"/></Relationships>
</file>

<file path=ppt/slides/_rels/slide43.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arxiv.org/pdf/1806.01261.pdf"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pdf/1806.01261.pdf" TargetMode="External"/><Relationship Id="rId2" Type="http://schemas.openxmlformats.org/officeDocument/2006/relationships/image" Target="../media/image53.tmp"/><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hyperlink" Target="https://arxiv.org/pdf/1806.01261.pdf"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55.tmp"/><Relationship Id="rId1" Type="http://schemas.openxmlformats.org/officeDocument/2006/relationships/slideLayout" Target="../slideLayouts/slideLayout3.xml"/><Relationship Id="rId4" Type="http://schemas.openxmlformats.org/officeDocument/2006/relationships/image" Target="../media/image57.tmp"/></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38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visualqa.csail.mit.edu/"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lukalabs/cakechat" TargetMode="External"/><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nndl/exercise/tree/master/chap6_RNN" TargetMode="External"/><Relationship Id="rId2" Type="http://schemas.openxmlformats.org/officeDocument/2006/relationships/hyperlink" Target="https://github.com/nndl/exercise/"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12314435_Neural_system_identification_model_of_human_sound_localization"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循环神经网络</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一类时间序列模型，用一个变量</a:t>
                </a:r>
                <a:r>
                  <a:rPr lang="en-US" altLang="zh-CN" dirty="0" err="1"/>
                  <a:t>y</a:t>
                </a:r>
                <a:r>
                  <a:rPr lang="en-US" altLang="zh-CN" baseline="-25000" dirty="0" err="1"/>
                  <a:t>t</a:t>
                </a:r>
                <a:r>
                  <a:rPr lang="zh-CN" altLang="en-US" dirty="0"/>
                  <a:t>的历史信息来预测自己</a:t>
                </a:r>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𝜖</m:t>
                        </m:r>
                      </m:e>
                      <m:sub>
                        <m:r>
                          <a:rPr lang="en-US" altLang="zh-CN" i="1" dirty="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r>
                      <a:rPr lang="en-US" altLang="zh-CN" i="1"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𝜎</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1037" t="-1728" r="-125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5105400"/>
            <a:ext cx="6943725" cy="685800"/>
          </a:xfrm>
          <a:prstGeom prst="rect">
            <a:avLst/>
          </a:prstGeom>
        </p:spPr>
      </p:pic>
      <p:pic>
        <p:nvPicPr>
          <p:cNvPr id="5" name="图片 4">
            <a:extLst>
              <a:ext uri="{FF2B5EF4-FFF2-40B4-BE49-F238E27FC236}">
                <a16:creationId xmlns:a16="http://schemas.microsoft.com/office/drawing/2014/main" id="{9B323BFD-1C2C-40A8-BF64-038A50CC54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000" y="2209800"/>
            <a:ext cx="2955192" cy="872163"/>
          </a:xfrm>
          <a:prstGeom prst="rect">
            <a:avLst/>
          </a:prstGeom>
        </p:spPr>
      </p:pic>
    </p:spTree>
    <p:extLst>
      <p:ext uri="{BB962C8B-B14F-4D97-AF65-F5344CB8AC3E}">
        <p14:creationId xmlns:p14="http://schemas.microsoft.com/office/powerpoint/2010/main" val="11523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B8A00-153F-4249-9EE5-66CD51457220}"/>
              </a:ext>
            </a:extLst>
          </p:cNvPr>
          <p:cNvSpPr>
            <a:spLocks noGrp="1"/>
          </p:cNvSpPr>
          <p:nvPr>
            <p:ph type="title"/>
          </p:nvPr>
        </p:nvSpPr>
        <p:spPr/>
        <p:txBody>
          <a:bodyPr/>
          <a:lstStyle/>
          <a:p>
            <a:r>
              <a:rPr lang="zh-CN" altLang="en-US" dirty="0"/>
              <a:t>非线性自回归模型</a:t>
            </a:r>
          </a:p>
        </p:txBody>
      </p:sp>
      <p:pic>
        <p:nvPicPr>
          <p:cNvPr id="3074" name="Picture 2" descr="Image result for Autoregressive Model NARX">
            <a:extLst>
              <a:ext uri="{FF2B5EF4-FFF2-40B4-BE49-F238E27FC236}">
                <a16:creationId xmlns:a16="http://schemas.microsoft.com/office/drawing/2014/main" id="{A50BB0D4-D8F1-415D-99C1-AFFC0CF0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62175"/>
            <a:ext cx="7543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C268D64-2F6C-4A15-9B02-3F9736B6E930}"/>
              </a:ext>
            </a:extLst>
          </p:cNvPr>
          <p:cNvSpPr/>
          <p:nvPr/>
        </p:nvSpPr>
        <p:spPr>
          <a:xfrm>
            <a:off x="458492" y="5702085"/>
            <a:ext cx="8366502" cy="523220"/>
          </a:xfrm>
          <a:prstGeom prst="rect">
            <a:avLst/>
          </a:prstGeom>
        </p:spPr>
        <p:txBody>
          <a:bodyPr wrap="square">
            <a:spAutoFit/>
          </a:bodyPr>
          <a:lstStyle/>
          <a:p>
            <a:r>
              <a:rPr lang="en-US" altLang="zh-CN" sz="1400" dirty="0">
                <a:hlinkClick r:id="rId3"/>
              </a:rPr>
              <a:t>https://www.researchgate.net/publication/234052442_Braking_torque_control_using_reccurent_neural_networks</a:t>
            </a:r>
            <a:endParaRPr lang="zh-CN" altLang="en-US" sz="1400" dirty="0"/>
          </a:p>
        </p:txBody>
      </p:sp>
    </p:spTree>
    <p:extLst>
      <p:ext uri="{BB962C8B-B14F-4D97-AF65-F5344CB8AC3E}">
        <p14:creationId xmlns:p14="http://schemas.microsoft.com/office/powerpoint/2010/main" val="137363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32318" y="1676400"/>
            <a:ext cx="8443639" cy="838200"/>
          </a:xfr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481" y="2743200"/>
            <a:ext cx="4105476" cy="2705265"/>
          </a:xfrm>
          <a:prstGeom prst="rect">
            <a:avLst/>
          </a:prstGeom>
        </p:spPr>
      </p:pic>
      <p:pic>
        <p:nvPicPr>
          <p:cNvPr id="6" name="图片 5">
            <a:extLst>
              <a:ext uri="{FF2B5EF4-FFF2-40B4-BE49-F238E27FC236}">
                <a16:creationId xmlns:a16="http://schemas.microsoft.com/office/drawing/2014/main" id="{D2CF7957-CA9E-4508-B851-769535BA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10000"/>
            <a:ext cx="2906562" cy="751134"/>
          </a:xfrm>
          <a:prstGeom prst="rect">
            <a:avLst/>
          </a:prstGeom>
        </p:spPr>
      </p:pic>
    </p:spTree>
    <p:extLst>
      <p:ext uri="{BB962C8B-B14F-4D97-AF65-F5344CB8AC3E}">
        <p14:creationId xmlns:p14="http://schemas.microsoft.com/office/powerpoint/2010/main" val="3192176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按时间展开</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743200"/>
            <a:ext cx="5481539" cy="1960303"/>
          </a:xfrm>
          <a:prstGeom prst="rect">
            <a:avLst/>
          </a:prstGeom>
        </p:spPr>
      </p:pic>
      <p:pic>
        <p:nvPicPr>
          <p:cNvPr id="6" name="图片 5" descr="屏幕剪辑">
            <a:extLst>
              <a:ext uri="{FF2B5EF4-FFF2-40B4-BE49-F238E27FC236}">
                <a16:creationId xmlns:a16="http://schemas.microsoft.com/office/drawing/2014/main" id="{A76AD94A-97D1-471C-92E1-532DB6F02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523118"/>
            <a:ext cx="3033315" cy="2400465"/>
          </a:xfrm>
          <a:prstGeom prst="rect">
            <a:avLst/>
          </a:prstGeom>
        </p:spPr>
      </p:pic>
      <p:cxnSp>
        <p:nvCxnSpPr>
          <p:cNvPr id="8" name="直接连接符 7">
            <a:extLst>
              <a:ext uri="{FF2B5EF4-FFF2-40B4-BE49-F238E27FC236}">
                <a16:creationId xmlns:a16="http://schemas.microsoft.com/office/drawing/2014/main" id="{5EFFE760-7AD7-4800-991E-8E9AEA2187FF}"/>
              </a:ext>
            </a:extLst>
          </p:cNvPr>
          <p:cNvCxnSpPr/>
          <p:nvPr/>
        </p:nvCxnSpPr>
        <p:spPr>
          <a:xfrm>
            <a:off x="3124200" y="1447800"/>
            <a:ext cx="0" cy="4267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998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spTree>
    <p:extLst>
      <p:ext uri="{BB962C8B-B14F-4D97-AF65-F5344CB8AC3E}">
        <p14:creationId xmlns:p14="http://schemas.microsoft.com/office/powerpoint/2010/main" val="375090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461" y="2786845"/>
            <a:ext cx="7305478" cy="1960303"/>
          </a:xfrm>
          <a:prstGeom prst="rect">
            <a:avLst/>
          </a:prstGeom>
        </p:spPr>
      </p:pic>
    </p:spTree>
    <p:extLst>
      <p:ext uri="{BB962C8B-B14F-4D97-AF65-F5344CB8AC3E}">
        <p14:creationId xmlns:p14="http://schemas.microsoft.com/office/powerpoint/2010/main" val="3972190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一个完全连接的循环网络是任何非线性动力系统的近似器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66" y="2438400"/>
            <a:ext cx="5856667" cy="3162383"/>
          </a:xfrm>
          <a:prstGeom prst="rect">
            <a:avLst/>
          </a:prstGeom>
        </p:spPr>
      </p:pic>
    </p:spTree>
    <p:extLst>
      <p:ext uri="{BB962C8B-B14F-4D97-AF65-F5344CB8AC3E}">
        <p14:creationId xmlns:p14="http://schemas.microsoft.com/office/powerpoint/2010/main" val="3221026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图灵完备</a:t>
            </a:r>
          </a:p>
        </p:txBody>
      </p:sp>
      <p:sp>
        <p:nvSpPr>
          <p:cNvPr id="3" name="内容占位符 2"/>
          <p:cNvSpPr>
            <a:spLocks noGrp="1"/>
          </p:cNvSpPr>
          <p:nvPr>
            <p:ph sz="quarter" idx="1"/>
          </p:nvPr>
        </p:nvSpPr>
        <p:spPr/>
        <p:txBody>
          <a:bodyPr/>
          <a:lstStyle/>
          <a:p>
            <a:r>
              <a:rPr lang="zh-CN" altLang="en-US" dirty="0"/>
              <a:t>图灵完备（</a:t>
            </a:r>
            <a:r>
              <a:rPr lang="en-US" altLang="zh-CN" dirty="0"/>
              <a:t>Turing Completeness</a:t>
            </a:r>
            <a:r>
              <a:rPr lang="zh-CN" altLang="en-US" dirty="0"/>
              <a:t>）是指一种数据操作规则，比如一种计算机编程语言，可以实现图灵机的所有功能，解决所有的可计算问题。</a:t>
            </a:r>
            <a:endParaRPr lang="en-US" altLang="zh-CN" dirty="0"/>
          </a:p>
          <a:p>
            <a:endParaRPr lang="en-US" altLang="zh-CN" dirty="0"/>
          </a:p>
          <a:p>
            <a:endParaRPr lang="en-US" altLang="zh-CN" dirty="0"/>
          </a:p>
          <a:p>
            <a:endParaRPr lang="en-US" altLang="zh-CN" dirty="0"/>
          </a:p>
          <a:p>
            <a:r>
              <a:rPr lang="zh-CN" altLang="en-US" dirty="0"/>
              <a:t>一个完全连接的循环神经网络可以近似解决所有的可计算问题。</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505200"/>
            <a:ext cx="5339583" cy="1153916"/>
          </a:xfrm>
          <a:prstGeom prst="rect">
            <a:avLst/>
          </a:prstGeom>
        </p:spPr>
      </p:pic>
    </p:spTree>
    <p:extLst>
      <p:ext uri="{BB962C8B-B14F-4D97-AF65-F5344CB8AC3E}">
        <p14:creationId xmlns:p14="http://schemas.microsoft.com/office/powerpoint/2010/main" val="4028621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作用</a:t>
            </a:r>
            <a:endParaRPr lang="en-US" altLang="zh-CN" dirty="0"/>
          </a:p>
          <a:p>
            <a:pPr lvl="1"/>
            <a:r>
              <a:rPr lang="zh-CN" altLang="en-US" dirty="0"/>
              <a:t>输入</a:t>
            </a:r>
            <a:r>
              <a:rPr lang="en-US" altLang="zh-CN" dirty="0"/>
              <a:t>-</a:t>
            </a:r>
            <a:r>
              <a:rPr lang="zh-CN" altLang="en-US" dirty="0"/>
              <a:t>输出映射</a:t>
            </a:r>
            <a:endParaRPr lang="en-US" altLang="zh-CN" dirty="0"/>
          </a:p>
          <a:p>
            <a:pPr lvl="2"/>
            <a:r>
              <a:rPr lang="zh-CN" altLang="en-US" dirty="0"/>
              <a:t>机器学习模型（</a:t>
            </a:r>
            <a:r>
              <a:rPr lang="zh-CN" altLang="en-US" dirty="0">
                <a:solidFill>
                  <a:srgbClr val="FF0000"/>
                </a:solidFill>
              </a:rPr>
              <a:t>本节主要关注这种情况</a:t>
            </a:r>
            <a:r>
              <a:rPr lang="zh-CN" altLang="en-US" dirty="0"/>
              <a:t>）</a:t>
            </a:r>
            <a:endParaRPr lang="en-US" altLang="zh-CN" dirty="0"/>
          </a:p>
          <a:p>
            <a:pPr lvl="1"/>
            <a:endParaRPr lang="en-US" altLang="zh-CN" dirty="0"/>
          </a:p>
          <a:p>
            <a:pPr lvl="1"/>
            <a:r>
              <a:rPr lang="zh-CN" altLang="en-US" dirty="0"/>
              <a:t>存储器</a:t>
            </a:r>
            <a:endParaRPr lang="en-US" altLang="zh-CN" dirty="0"/>
          </a:p>
          <a:p>
            <a:pPr lvl="2"/>
            <a:r>
              <a:rPr lang="zh-CN" altLang="en-US" dirty="0"/>
              <a:t>联想记忆模型</a:t>
            </a:r>
          </a:p>
        </p:txBody>
      </p:sp>
    </p:spTree>
    <p:extLst>
      <p:ext uri="{BB962C8B-B14F-4D97-AF65-F5344CB8AC3E}">
        <p14:creationId xmlns:p14="http://schemas.microsoft.com/office/powerpoint/2010/main" val="1737363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66FFF-9F33-46CF-A864-55CA34B145FF}"/>
              </a:ext>
            </a:extLst>
          </p:cNvPr>
          <p:cNvSpPr>
            <a:spLocks noGrp="1"/>
          </p:cNvSpPr>
          <p:nvPr>
            <p:ph type="title"/>
          </p:nvPr>
        </p:nvSpPr>
        <p:spPr/>
        <p:txBody>
          <a:bodyPr/>
          <a:lstStyle/>
          <a:p>
            <a:r>
              <a:rPr lang="zh-CN" altLang="en-US" dirty="0"/>
              <a:t>应用到机器学习</a:t>
            </a:r>
          </a:p>
        </p:txBody>
      </p:sp>
      <p:sp>
        <p:nvSpPr>
          <p:cNvPr id="3" name="内容占位符 2">
            <a:extLst>
              <a:ext uri="{FF2B5EF4-FFF2-40B4-BE49-F238E27FC236}">
                <a16:creationId xmlns:a16="http://schemas.microsoft.com/office/drawing/2014/main" id="{447268CF-0F16-47F1-9D25-3C10E1C1A6DE}"/>
              </a:ext>
            </a:extLst>
          </p:cNvPr>
          <p:cNvSpPr>
            <a:spLocks noGrp="1"/>
          </p:cNvSpPr>
          <p:nvPr>
            <p:ph sz="quarter" idx="1"/>
          </p:nvPr>
        </p:nvSpPr>
        <p:spPr/>
        <p:txBody>
          <a:bodyPr/>
          <a:lstStyle/>
          <a:p>
            <a:r>
              <a:rPr lang="zh-CN" altLang="en-US" dirty="0"/>
              <a:t>序列到类别</a:t>
            </a:r>
          </a:p>
          <a:p>
            <a:r>
              <a:rPr lang="zh-CN" altLang="en-US" dirty="0"/>
              <a:t>同步的序列到序列模式</a:t>
            </a:r>
            <a:endParaRPr lang="en-US" altLang="zh-CN" dirty="0"/>
          </a:p>
          <a:p>
            <a:r>
              <a:rPr lang="zh-CN" altLang="en-US" dirty="0"/>
              <a:t>异步的序列到序列模式</a:t>
            </a:r>
          </a:p>
          <a:p>
            <a:pPr marL="0" indent="0">
              <a:buNone/>
            </a:pPr>
            <a:endParaRPr lang="zh-CN" altLang="en-US" dirty="0"/>
          </a:p>
          <a:p>
            <a:endParaRPr lang="zh-CN" altLang="en-US" dirty="0"/>
          </a:p>
        </p:txBody>
      </p:sp>
    </p:spTree>
    <p:extLst>
      <p:ext uri="{BB962C8B-B14F-4D97-AF65-F5344CB8AC3E}">
        <p14:creationId xmlns:p14="http://schemas.microsoft.com/office/powerpoint/2010/main" val="359113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25DAE-11C3-4E1A-BC5D-C959BABB1781}"/>
              </a:ext>
            </a:extLst>
          </p:cNvPr>
          <p:cNvSpPr>
            <a:spLocks noGrp="1"/>
          </p:cNvSpPr>
          <p:nvPr>
            <p:ph type="title"/>
          </p:nvPr>
        </p:nvSpPr>
        <p:spPr/>
        <p:txBody>
          <a:bodyPr/>
          <a:lstStyle/>
          <a:p>
            <a:r>
              <a:rPr lang="zh-CN" altLang="en-US" dirty="0"/>
              <a:t>参考资料</a:t>
            </a:r>
          </a:p>
        </p:txBody>
      </p:sp>
      <p:sp>
        <p:nvSpPr>
          <p:cNvPr id="3" name="内容占位符 2">
            <a:extLst>
              <a:ext uri="{FF2B5EF4-FFF2-40B4-BE49-F238E27FC236}">
                <a16:creationId xmlns:a16="http://schemas.microsoft.com/office/drawing/2014/main" id="{8D1BB1EF-AC63-40AB-A7E5-A025FD85C5B3}"/>
              </a:ext>
            </a:extLst>
          </p:cNvPr>
          <p:cNvSpPr>
            <a:spLocks noGrp="1"/>
          </p:cNvSpPr>
          <p:nvPr>
            <p:ph sz="quarter" idx="1"/>
          </p:nvPr>
        </p:nvSpPr>
        <p:spPr/>
        <p:txBody>
          <a:bodyPr/>
          <a:lstStyle/>
          <a:p>
            <a:r>
              <a:rPr lang="en-US" altLang="zh-CN" dirty="0"/>
              <a:t>《</a:t>
            </a:r>
            <a:r>
              <a:rPr lang="zh-CN" altLang="en-US" dirty="0"/>
              <a:t>神经网络与深度学习</a:t>
            </a:r>
            <a:r>
              <a:rPr lang="en-US" altLang="zh-CN" dirty="0"/>
              <a:t>》</a:t>
            </a:r>
            <a:r>
              <a:rPr lang="zh-CN" altLang="en-US" dirty="0"/>
              <a:t>第</a:t>
            </a:r>
            <a:r>
              <a:rPr lang="en-US" altLang="zh-CN" dirty="0"/>
              <a:t>6</a:t>
            </a:r>
            <a:r>
              <a:rPr lang="zh-CN" altLang="en-US" dirty="0"/>
              <a:t>章</a:t>
            </a:r>
            <a:endParaRPr lang="en-US" altLang="zh-CN" dirty="0"/>
          </a:p>
          <a:p>
            <a:pPr lvl="1"/>
            <a:r>
              <a:rPr lang="en-US" altLang="zh-CN" dirty="0">
                <a:hlinkClick r:id="rId2"/>
              </a:rPr>
              <a:t>https://nndl.github.io/</a:t>
            </a:r>
            <a:endParaRPr lang="en-US" altLang="zh-CN" dirty="0"/>
          </a:p>
          <a:p>
            <a:r>
              <a:rPr lang="zh-CN" altLang="en-US" dirty="0"/>
              <a:t>网络资料</a:t>
            </a:r>
            <a:endParaRPr lang="en-US" altLang="zh-CN" dirty="0">
              <a:hlinkClick r:id="rId3"/>
            </a:endParaRPr>
          </a:p>
          <a:p>
            <a:pPr lvl="1"/>
            <a:r>
              <a:rPr lang="en-US" altLang="zh-CN" dirty="0"/>
              <a:t>An Introduction to Recurrent Neural Networks</a:t>
            </a:r>
          </a:p>
          <a:p>
            <a:pPr lvl="2"/>
            <a:r>
              <a:rPr lang="en-US" altLang="zh-CN" dirty="0">
                <a:hlinkClick r:id="rId3"/>
              </a:rPr>
              <a:t>https://medium.com/explore-artificial-intelligence/an-introduction-to-recurrent-neural-networks-72c97bf0912</a:t>
            </a:r>
            <a:endParaRPr lang="en-US" altLang="zh-CN" dirty="0"/>
          </a:p>
          <a:p>
            <a:pPr lvl="1"/>
            <a:r>
              <a:rPr lang="en-US" altLang="zh-CN" dirty="0"/>
              <a:t>Recurrent Neural Networks</a:t>
            </a:r>
          </a:p>
          <a:p>
            <a:pPr lvl="2"/>
            <a:r>
              <a:rPr lang="en-US" altLang="zh-CN" dirty="0">
                <a:hlinkClick r:id="rId4"/>
              </a:rPr>
              <a:t>https://towardsdatascience.com/recurrent-neural-networks-d4642c9bc7ce</a:t>
            </a:r>
            <a:endParaRPr lang="en-US" altLang="zh-CN" dirty="0"/>
          </a:p>
          <a:p>
            <a:endParaRPr lang="zh-CN" altLang="en-US" dirty="0"/>
          </a:p>
        </p:txBody>
      </p:sp>
    </p:spTree>
    <p:extLst>
      <p:ext uri="{BB962C8B-B14F-4D97-AF65-F5344CB8AC3E}">
        <p14:creationId xmlns:p14="http://schemas.microsoft.com/office/powerpoint/2010/main" val="55208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3" name="内容占位符 2"/>
          <p:cNvSpPr>
            <a:spLocks noGrp="1"/>
          </p:cNvSpPr>
          <p:nvPr>
            <p:ph sz="quarter" idx="1"/>
          </p:nvPr>
        </p:nvSpPr>
        <p:spPr/>
        <p:txBody>
          <a:bodyPr/>
          <a:lstStyle/>
          <a:p>
            <a:r>
              <a:rPr lang="zh-CN" altLang="en-US" dirty="0"/>
              <a:t>序列到类别</a:t>
            </a:r>
          </a:p>
        </p:txBody>
      </p:sp>
      <p:pic>
        <p:nvPicPr>
          <p:cNvPr id="5" name="图片 4">
            <a:extLst>
              <a:ext uri="{FF2B5EF4-FFF2-40B4-BE49-F238E27FC236}">
                <a16:creationId xmlns:a16="http://schemas.microsoft.com/office/drawing/2014/main" id="{68C0EEE7-0BE4-42D1-8C92-CF59E082C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07" y="2209800"/>
            <a:ext cx="8039986" cy="2527579"/>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情感分类</a:t>
            </a:r>
            <a:endParaRPr lang="zh-TW" altLang="en-US" dirty="0"/>
          </a:p>
        </p:txBody>
      </p:sp>
      <p:sp>
        <p:nvSpPr>
          <p:cNvPr id="18" name="矩形 17"/>
          <p:cNvSpPr/>
          <p:nvPr/>
        </p:nvSpPr>
        <p:spPr>
          <a:xfrm>
            <a:off x="1254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4572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1734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2685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5751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6702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4796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1506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2461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3906991"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6487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7453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3445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2150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0655909" y="2659704"/>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0642220" y="3091663"/>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0649064" y="3569141"/>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2760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4853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6958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2646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4724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6958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3898153"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4339423"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1485588" y="3450125"/>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2446256" y="3450125"/>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3429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4564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4572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同步的序列到序列模式</a:t>
            </a:r>
          </a:p>
          <a:p>
            <a:endParaRPr lang="zh-CN" altLang="en-US" dirty="0"/>
          </a:p>
        </p:txBody>
      </p:sp>
      <p:pic>
        <p:nvPicPr>
          <p:cNvPr id="8"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57400" y="2718191"/>
            <a:ext cx="4610743" cy="1790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04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lstStyle/>
          <a:p>
            <a:r>
              <a:rPr lang="zh-CN" altLang="en-US" dirty="0"/>
              <a:t>中文分词</a:t>
            </a:r>
            <a:endParaRPr lang="zh-TW" altLang="en-US" dirty="0"/>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1173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216172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5136412"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6127975"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7119538"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1635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2626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5601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6593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4610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1425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2416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5389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6380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7371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1173647" y="5253335"/>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315328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3618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3407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2167780" y="5253335"/>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5150179" y="5253335"/>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3161913" y="5253335"/>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6144312" y="5253335"/>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7138443" y="5253335"/>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414484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4398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4156046" y="5253335"/>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1394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2385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5359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6350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7341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1189154" y="2967335"/>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3376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2183287" y="2967335"/>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5165686" y="2967335"/>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3177420" y="2967335"/>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6159819" y="2967335"/>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7153950" y="2967335"/>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4367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4171553" y="2967335"/>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同步的序列到序列模式</a:t>
            </a:r>
          </a:p>
        </p:txBody>
      </p:sp>
      <p:sp>
        <p:nvSpPr>
          <p:cNvPr id="5" name="内容占位符 4"/>
          <p:cNvSpPr>
            <a:spLocks noGrp="1"/>
          </p:cNvSpPr>
          <p:nvPr>
            <p:ph sz="quarter" idx="1"/>
          </p:nvPr>
        </p:nvSpPr>
        <p:spPr/>
        <p:txBody>
          <a:bodyPr/>
          <a:lstStyle/>
          <a:p>
            <a:r>
              <a:rPr lang="zh-CN" altLang="en-US" dirty="0"/>
              <a:t>信息抽取</a:t>
            </a:r>
            <a:r>
              <a:rPr lang="en-US" altLang="zh-CN" dirty="0"/>
              <a:t>(Information Extraction</a:t>
            </a:r>
            <a:r>
              <a:rPr lang="zh-CN" altLang="en-US" dirty="0"/>
              <a:t>，</a:t>
            </a:r>
            <a:r>
              <a:rPr lang="en-US" altLang="zh-CN" dirty="0"/>
              <a:t>IE)</a:t>
            </a:r>
          </a:p>
          <a:p>
            <a:pPr lvl="1"/>
            <a:r>
              <a:rPr lang="zh-CN" altLang="en-US" dirty="0"/>
              <a:t>从无结构的文本中抽取结构化的信息，形成知识</a:t>
            </a:r>
            <a:endParaRPr lang="en-US" altLang="zh-CN" dirty="0"/>
          </a:p>
        </p:txBody>
      </p:sp>
      <p:sp>
        <p:nvSpPr>
          <p:cNvPr id="3" name="文本框 2"/>
          <p:cNvSpPr txBox="1"/>
          <p:nvPr/>
        </p:nvSpPr>
        <p:spPr>
          <a:xfrm>
            <a:off x="685800" y="2590800"/>
            <a:ext cx="7772400" cy="646331"/>
          </a:xfrm>
          <a:prstGeom prst="rect">
            <a:avLst/>
          </a:prstGeom>
          <a:noFill/>
        </p:spPr>
        <p:txBody>
          <a:bodyPr wrap="square" rtlCol="0">
            <a:spAutoFit/>
          </a:bodyPr>
          <a:lstStyle/>
          <a:p>
            <a:r>
              <a:rPr lang="zh-CN" altLang="en-US" dirty="0">
                <a:solidFill>
                  <a:srgbClr val="FF0000"/>
                </a:solidFill>
              </a:rPr>
              <a:t>小米</a:t>
            </a:r>
            <a:r>
              <a:rPr lang="zh-CN" altLang="en-US" dirty="0"/>
              <a:t>创始人</a:t>
            </a:r>
            <a:r>
              <a:rPr lang="zh-CN" altLang="en-US" dirty="0">
                <a:solidFill>
                  <a:schemeClr val="accent3">
                    <a:lumMod val="60000"/>
                    <a:lumOff val="40000"/>
                  </a:schemeClr>
                </a:solidFill>
              </a:rPr>
              <a:t>雷军</a:t>
            </a:r>
            <a:r>
              <a:rPr lang="zh-CN" altLang="en-US" dirty="0"/>
              <a:t>表示，该公司</a:t>
            </a:r>
            <a:r>
              <a:rPr lang="en-US" altLang="zh-CN" dirty="0">
                <a:solidFill>
                  <a:schemeClr val="bg2">
                    <a:lumMod val="50000"/>
                  </a:schemeClr>
                </a:solidFill>
              </a:rPr>
              <a:t>2015</a:t>
            </a:r>
            <a:r>
              <a:rPr lang="zh-CN" altLang="en-US" dirty="0">
                <a:solidFill>
                  <a:schemeClr val="bg2">
                    <a:lumMod val="50000"/>
                  </a:schemeClr>
                </a:solidFill>
              </a:rPr>
              <a:t>年</a:t>
            </a:r>
            <a:r>
              <a:rPr lang="zh-CN" altLang="en-US" dirty="0"/>
              <a:t>营收达到</a:t>
            </a:r>
            <a:r>
              <a:rPr lang="en-US" altLang="zh-CN" dirty="0">
                <a:solidFill>
                  <a:srgbClr val="FFC000"/>
                </a:solidFill>
              </a:rPr>
              <a:t>780</a:t>
            </a:r>
            <a:r>
              <a:rPr lang="zh-CN" altLang="en-US" dirty="0">
                <a:solidFill>
                  <a:srgbClr val="FFC000"/>
                </a:solidFill>
              </a:rPr>
              <a:t>亿</a:t>
            </a:r>
            <a:r>
              <a:rPr lang="zh-CN" altLang="en-US" dirty="0"/>
              <a:t>元人民币，较</a:t>
            </a:r>
            <a:r>
              <a:rPr lang="en-US" altLang="zh-CN" dirty="0">
                <a:solidFill>
                  <a:schemeClr val="bg2">
                    <a:lumMod val="50000"/>
                  </a:schemeClr>
                </a:solidFill>
              </a:rPr>
              <a:t>2014</a:t>
            </a:r>
            <a:r>
              <a:rPr lang="zh-CN" altLang="en-US" dirty="0">
                <a:solidFill>
                  <a:schemeClr val="bg2">
                    <a:lumMod val="50000"/>
                  </a:schemeClr>
                </a:solidFill>
              </a:rPr>
              <a:t>年</a:t>
            </a:r>
            <a:r>
              <a:rPr lang="zh-CN" altLang="en-US" dirty="0"/>
              <a:t>的</a:t>
            </a:r>
            <a:r>
              <a:rPr lang="en-US" altLang="zh-CN" dirty="0">
                <a:solidFill>
                  <a:srgbClr val="FFC000"/>
                </a:solidFill>
              </a:rPr>
              <a:t>743</a:t>
            </a:r>
            <a:r>
              <a:rPr lang="zh-CN" altLang="en-US" dirty="0">
                <a:solidFill>
                  <a:srgbClr val="FFC000"/>
                </a:solidFill>
              </a:rPr>
              <a:t>亿</a:t>
            </a:r>
            <a:r>
              <a:rPr lang="zh-CN" altLang="en-US" dirty="0"/>
              <a:t>元人民币增长了</a:t>
            </a:r>
            <a:r>
              <a:rPr lang="en-US" altLang="zh-CN" dirty="0">
                <a:solidFill>
                  <a:srgbClr val="FFC000"/>
                </a:solidFill>
              </a:rPr>
              <a:t>5%</a:t>
            </a:r>
            <a:r>
              <a:rPr lang="zh-CN" altLang="en-US" dirty="0"/>
              <a:t>。</a:t>
            </a:r>
          </a:p>
        </p:txBody>
      </p:sp>
      <p:pic>
        <p:nvPicPr>
          <p:cNvPr id="1026" name="Picture 2" descr="“bilstm crf”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3849470"/>
            <a:ext cx="46482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51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a:t>语音识别</a:t>
            </a:r>
          </a:p>
        </p:txBody>
      </p:sp>
    </p:spTree>
    <p:extLst>
      <p:ext uri="{BB962C8B-B14F-4D97-AF65-F5344CB8AC3E}">
        <p14:creationId xmlns:p14="http://schemas.microsoft.com/office/powerpoint/2010/main" val="32390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异步的序列到序列模式</a:t>
            </a:r>
          </a:p>
          <a:p>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36" y="2971800"/>
            <a:ext cx="8944164" cy="1870594"/>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sz="quarter" idx="1"/>
          </p:nvPr>
        </p:nvSpPr>
        <p:spPr/>
        <p:txBody>
          <a:bodyPr/>
          <a:lstStyle/>
          <a:p>
            <a:r>
              <a:rPr lang="zh-CN" altLang="en-US" dirty="0"/>
              <a:t>机器学习</a:t>
            </a:r>
            <a:endParaRPr lang="en-US" altLang="zh-CN" dirty="0"/>
          </a:p>
          <a:p>
            <a:pPr lvl="1"/>
            <a:r>
              <a:rPr lang="zh-CN" altLang="en-US" dirty="0"/>
              <a:t>给定一个训练样本</a:t>
            </a:r>
            <a:r>
              <a:rPr lang="en-US" altLang="zh-CN" dirty="0"/>
              <a:t>(</a:t>
            </a:r>
            <a:r>
              <a:rPr lang="en-US" altLang="zh-CN" b="1" dirty="0" err="1"/>
              <a:t>x,y</a:t>
            </a:r>
            <a:r>
              <a:rPr lang="en-US" altLang="zh-CN" dirty="0"/>
              <a:t>)</a:t>
            </a:r>
            <a:r>
              <a:rPr lang="zh-CN" altLang="en-US" dirty="0"/>
              <a:t>，其中</a:t>
            </a:r>
            <a:endParaRPr lang="en-US" altLang="zh-CN" dirty="0"/>
          </a:p>
          <a:p>
            <a:pPr lvl="2"/>
            <a:r>
              <a:rPr lang="en-US" altLang="zh-CN" b="1" dirty="0"/>
              <a:t>x</a:t>
            </a:r>
            <a:r>
              <a:rPr lang="en-US" altLang="zh-CN" dirty="0"/>
              <a:t> = (x</a:t>
            </a:r>
            <a:r>
              <a:rPr lang="en-US" altLang="zh-CN" baseline="-25000" dirty="0"/>
              <a:t>1</a:t>
            </a:r>
            <a:r>
              <a:rPr lang="en-US" altLang="zh-CN" dirty="0"/>
              <a:t> ,… ,</a:t>
            </a:r>
            <a:r>
              <a:rPr lang="en-US" altLang="zh-CN" dirty="0" err="1"/>
              <a:t>x</a:t>
            </a:r>
            <a:r>
              <a:rPr lang="en-US" altLang="zh-CN" baseline="-25000" dirty="0" err="1"/>
              <a:t>T</a:t>
            </a:r>
            <a:r>
              <a:rPr lang="en-US" altLang="zh-CN" dirty="0"/>
              <a:t> )</a:t>
            </a:r>
            <a:r>
              <a:rPr lang="zh-CN" altLang="en-US" dirty="0"/>
              <a:t>为长度是</a:t>
            </a:r>
            <a:r>
              <a:rPr lang="en-US" altLang="zh-CN" dirty="0"/>
              <a:t>T </a:t>
            </a:r>
            <a:r>
              <a:rPr lang="zh-CN" altLang="en-US" dirty="0"/>
              <a:t>的输入序列，</a:t>
            </a:r>
            <a:endParaRPr lang="en-US" altLang="zh-CN" dirty="0"/>
          </a:p>
          <a:p>
            <a:pPr lvl="2"/>
            <a:r>
              <a:rPr lang="en-US" altLang="zh-CN" b="1" dirty="0"/>
              <a:t>y</a:t>
            </a:r>
            <a:r>
              <a:rPr lang="en-US" altLang="zh-CN" dirty="0"/>
              <a:t> = (y</a:t>
            </a:r>
            <a:r>
              <a:rPr lang="en-US" altLang="zh-CN" baseline="-25000" dirty="0"/>
              <a:t>1</a:t>
            </a:r>
            <a:r>
              <a:rPr lang="en-US" altLang="zh-CN" dirty="0"/>
              <a:t> ,… ,</a:t>
            </a:r>
            <a:r>
              <a:rPr lang="en-US" altLang="zh-CN" dirty="0" err="1"/>
              <a:t>y</a:t>
            </a:r>
            <a:r>
              <a:rPr lang="en-US" altLang="zh-CN" baseline="-25000" dirty="0" err="1"/>
              <a:t>T</a:t>
            </a:r>
            <a:r>
              <a:rPr lang="en-US" altLang="zh-CN" dirty="0"/>
              <a:t> )</a:t>
            </a:r>
            <a:r>
              <a:rPr lang="zh-CN" altLang="en-US" dirty="0"/>
              <a:t>是长度为</a:t>
            </a:r>
            <a:r>
              <a:rPr lang="en-US" altLang="zh-CN" dirty="0"/>
              <a:t>T </a:t>
            </a:r>
            <a:r>
              <a:rPr lang="zh-CN" altLang="en-US" dirty="0"/>
              <a:t>的标签序列。</a:t>
            </a:r>
            <a:endParaRPr lang="en-US" altLang="zh-CN" dirty="0"/>
          </a:p>
          <a:p>
            <a:pPr lvl="1"/>
            <a:endParaRPr lang="en-US" altLang="zh-CN" dirty="0"/>
          </a:p>
          <a:p>
            <a:r>
              <a:rPr lang="zh-CN" altLang="en-US" dirty="0"/>
              <a:t>时刻</a:t>
            </a:r>
            <a:r>
              <a:rPr lang="en-US" altLang="zh-CN" dirty="0"/>
              <a:t>t</a:t>
            </a:r>
            <a:r>
              <a:rPr lang="zh-CN" altLang="en-US" dirty="0"/>
              <a:t>的</a:t>
            </a:r>
            <a:r>
              <a:rPr lang="zh-CN" altLang="en-US" dirty="0">
                <a:solidFill>
                  <a:srgbClr val="FF0000"/>
                </a:solidFill>
              </a:rPr>
              <a:t>瞬时损失函数</a:t>
            </a:r>
            <a:r>
              <a:rPr lang="zh-CN" altLang="en-US" dirty="0"/>
              <a:t>为</a:t>
            </a:r>
            <a:endParaRPr lang="en-US" altLang="zh-CN" dirty="0"/>
          </a:p>
          <a:p>
            <a:pPr lvl="1"/>
            <a:endParaRPr lang="en-US" altLang="zh-CN" dirty="0"/>
          </a:p>
          <a:p>
            <a:pPr lvl="1"/>
            <a:endParaRPr lang="en-US" altLang="zh-CN" dirty="0"/>
          </a:p>
          <a:p>
            <a:r>
              <a:rPr lang="zh-CN" altLang="en-US" dirty="0">
                <a:solidFill>
                  <a:srgbClr val="FF0000"/>
                </a:solidFill>
              </a:rPr>
              <a:t>总损失函数</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5356308"/>
            <a:ext cx="1400370" cy="78115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8" y="4114800"/>
            <a:ext cx="2724605" cy="557668"/>
          </a:xfrm>
          <a:prstGeom prst="rect">
            <a:avLst/>
          </a:prstGeom>
        </p:spPr>
      </p:pic>
    </p:spTree>
    <p:extLst>
      <p:ext uri="{BB962C8B-B14F-4D97-AF65-F5344CB8AC3E}">
        <p14:creationId xmlns:p14="http://schemas.microsoft.com/office/powerpoint/2010/main" val="2071350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a:t>
            </a:r>
          </a:p>
        </p:txBody>
      </p:sp>
      <p:sp>
        <p:nvSpPr>
          <p:cNvPr id="3" name="内容占位符 2"/>
          <p:cNvSpPr>
            <a:spLocks noGrp="1"/>
          </p:cNvSpPr>
          <p:nvPr>
            <p:ph sz="quarter" idx="1"/>
          </p:nvPr>
        </p:nvSpPr>
        <p:spPr/>
        <p:txBody>
          <a:bodyPr/>
          <a:lstStyle/>
          <a:p>
            <a:r>
              <a:rPr lang="zh-CN" altLang="en-US" dirty="0"/>
              <a:t>随时间反向传播算法</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09800"/>
            <a:ext cx="6630325" cy="2276793"/>
          </a:xfrm>
          <a:prstGeom prst="rect">
            <a:avLst/>
          </a:prstGeom>
        </p:spPr>
      </p:pic>
      <p:pic>
        <p:nvPicPr>
          <p:cNvPr id="5" name="图片 4">
            <a:extLst>
              <a:ext uri="{FF2B5EF4-FFF2-40B4-BE49-F238E27FC236}">
                <a16:creationId xmlns:a16="http://schemas.microsoft.com/office/drawing/2014/main" id="{D2D9E1B5-535B-428B-B296-5FBA523D0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58102"/>
            <a:ext cx="4437022" cy="685876"/>
          </a:xfrm>
          <a:prstGeom prst="rect">
            <a:avLst/>
          </a:prstGeom>
        </p:spPr>
      </p:pic>
      <p:pic>
        <p:nvPicPr>
          <p:cNvPr id="7" name="图片 6">
            <a:extLst>
              <a:ext uri="{FF2B5EF4-FFF2-40B4-BE49-F238E27FC236}">
                <a16:creationId xmlns:a16="http://schemas.microsoft.com/office/drawing/2014/main" id="{462C9AE1-AE27-43F5-8B33-FFBDF74B81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22" y="4477999"/>
            <a:ext cx="2961613" cy="1211118"/>
          </a:xfrm>
          <a:prstGeom prst="rect">
            <a:avLst/>
          </a:prstGeom>
        </p:spPr>
      </p:pic>
      <p:pic>
        <p:nvPicPr>
          <p:cNvPr id="8" name="图片 7">
            <a:extLst>
              <a:ext uri="{FF2B5EF4-FFF2-40B4-BE49-F238E27FC236}">
                <a16:creationId xmlns:a16="http://schemas.microsoft.com/office/drawing/2014/main" id="{D21D6B56-2E48-44F7-9A4C-B4794906F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0" y="4670955"/>
            <a:ext cx="3607198" cy="939904"/>
          </a:xfrm>
          <a:prstGeom prst="rect">
            <a:avLst/>
          </a:prstGeom>
        </p:spPr>
      </p:pic>
      <p:sp>
        <p:nvSpPr>
          <p:cNvPr id="9" name="矩形 8">
            <a:extLst>
              <a:ext uri="{FF2B5EF4-FFF2-40B4-BE49-F238E27FC236}">
                <a16:creationId xmlns:a16="http://schemas.microsoft.com/office/drawing/2014/main" id="{15827190-BB71-4E33-BDA2-1FD0FA5B73EE}"/>
              </a:ext>
            </a:extLst>
          </p:cNvPr>
          <p:cNvSpPr/>
          <p:nvPr/>
        </p:nvSpPr>
        <p:spPr>
          <a:xfrm>
            <a:off x="1371600" y="5777315"/>
            <a:ext cx="6858000" cy="369332"/>
          </a:xfrm>
          <a:prstGeom prst="rect">
            <a:avLst/>
          </a:prstGeom>
        </p:spPr>
        <p:txBody>
          <a:bodyPr wrap="square">
            <a:spAutoFit/>
          </a:bodyPr>
          <a:lstStyle/>
          <a:p>
            <a:pPr marL="204788" lvl="1">
              <a:spcBef>
                <a:spcPts val="450"/>
              </a:spcBef>
              <a:buClr>
                <a:schemeClr val="accent1"/>
              </a:buClr>
            </a:pPr>
            <a:r>
              <a:rPr lang="zh-CN" altLang="en-US" dirty="0"/>
              <a:t> </a:t>
            </a:r>
            <a:r>
              <a:rPr lang="en-US" altLang="zh-CN" dirty="0" err="1"/>
              <a:t>δ</a:t>
            </a:r>
            <a:r>
              <a:rPr lang="en-US" altLang="zh-CN" baseline="-25000" dirty="0" err="1"/>
              <a:t>t,k</a:t>
            </a:r>
            <a:r>
              <a:rPr lang="zh-CN" altLang="en-US" dirty="0"/>
              <a:t>为第</a:t>
            </a:r>
            <a:r>
              <a:rPr lang="en-US" altLang="zh-CN" dirty="0"/>
              <a:t>t</a:t>
            </a:r>
            <a:r>
              <a:rPr lang="zh-CN" altLang="en-US" dirty="0"/>
              <a:t>时刻的损失对第</a:t>
            </a:r>
            <a:r>
              <a:rPr lang="en-US" altLang="zh-CN" dirty="0"/>
              <a:t>k</a:t>
            </a:r>
            <a:r>
              <a:rPr lang="zh-CN" altLang="en-US" dirty="0"/>
              <a:t>步隐藏神经元的净输入</a:t>
            </a:r>
            <a:r>
              <a:rPr lang="en-US" altLang="zh-CN" dirty="0" err="1"/>
              <a:t>z</a:t>
            </a:r>
            <a:r>
              <a:rPr lang="en-US" altLang="zh-CN" baseline="-25000" dirty="0" err="1"/>
              <a:t>k</a:t>
            </a:r>
            <a:r>
              <a:rPr lang="zh-CN" altLang="en-US" dirty="0"/>
              <a:t>的导数</a:t>
            </a:r>
          </a:p>
        </p:txBody>
      </p:sp>
    </p:spTree>
    <p:extLst>
      <p:ext uri="{BB962C8B-B14F-4D97-AF65-F5344CB8AC3E}">
        <p14:creationId xmlns:p14="http://schemas.microsoft.com/office/powerpoint/2010/main" val="154486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en-US" altLang="zh-CN" dirty="0"/>
          </a:p>
        </p:txBody>
      </p:sp>
      <p:sp>
        <p:nvSpPr>
          <p:cNvPr id="3" name="内容占位符 2"/>
          <p:cNvSpPr>
            <a:spLocks noGrp="1"/>
          </p:cNvSpPr>
          <p:nvPr>
            <p:ph sz="quarter" idx="1"/>
          </p:nvPr>
        </p:nvSpPr>
        <p:spPr/>
        <p:txBody>
          <a:bodyPr/>
          <a:lstStyle/>
          <a:p>
            <a:r>
              <a:rPr lang="zh-CN" altLang="en-US" dirty="0"/>
              <a:t>连接存在层与层之间，每层的节点之间是无连接的。（</a:t>
            </a:r>
            <a:r>
              <a:rPr lang="zh-CN" altLang="en-US" dirty="0">
                <a:solidFill>
                  <a:srgbClr val="FF0000"/>
                </a:solidFill>
              </a:rPr>
              <a:t>无循环</a:t>
            </a:r>
            <a:r>
              <a:rPr lang="zh-CN" altLang="en-US" dirty="0"/>
              <a:t>）</a:t>
            </a:r>
            <a:endParaRPr lang="en-US" altLang="zh-CN" dirty="0"/>
          </a:p>
          <a:p>
            <a:pPr lvl="1"/>
            <a:r>
              <a:rPr lang="zh-CN" altLang="en-US" dirty="0"/>
              <a:t>输入和输出的维数都是固定的，不能任意改变。无法处理变长的序列数据。</a:t>
            </a:r>
            <a:endParaRPr lang="en-US" altLang="zh-CN" dirty="0"/>
          </a:p>
          <a:p>
            <a:pPr lvl="1"/>
            <a:endParaRPr lang="en-US" altLang="zh-CN" dirty="0"/>
          </a:p>
        </p:txBody>
      </p:sp>
      <p:pic>
        <p:nvPicPr>
          <p:cNvPr id="4" name="图片 3" descr="屏幕剪辑">
            <a:extLst>
              <a:ext uri="{FF2B5EF4-FFF2-40B4-BE49-F238E27FC236}">
                <a16:creationId xmlns:a16="http://schemas.microsoft.com/office/drawing/2014/main" id="{056EFBD9-FB6F-4FA8-B921-EC23A6C28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971800"/>
            <a:ext cx="3581400" cy="3368222"/>
          </a:xfrm>
          <a:prstGeom prst="rect">
            <a:avLst/>
          </a:prstGeom>
        </p:spPr>
      </p:pic>
    </p:spTree>
    <p:extLst>
      <p:ext uri="{BB962C8B-B14F-4D97-AF65-F5344CB8AC3E}">
        <p14:creationId xmlns:p14="http://schemas.microsoft.com/office/powerpoint/2010/main" val="3406717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BDE8406-C71F-498B-AEB9-9DB13E6E2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867635"/>
            <a:ext cx="3607198" cy="939904"/>
          </a:xfrm>
          <a:prstGeom prst="rect">
            <a:avLst/>
          </a:prstGeom>
        </p:spPr>
      </p:pic>
      <p:sp>
        <p:nvSpPr>
          <p:cNvPr id="2" name="标题 1"/>
          <p:cNvSpPr>
            <a:spLocks noGrp="1"/>
          </p:cNvSpPr>
          <p:nvPr>
            <p:ph type="title"/>
          </p:nvPr>
        </p:nvSpPr>
        <p:spPr/>
        <p:txBody>
          <a:bodyPr/>
          <a:lstStyle/>
          <a:p>
            <a:r>
              <a:rPr lang="zh-CN" altLang="en-US" dirty="0"/>
              <a:t>梯度消失</a:t>
            </a:r>
            <a:r>
              <a:rPr lang="en-US" altLang="zh-CN" dirty="0"/>
              <a:t>/</a:t>
            </a:r>
            <a:r>
              <a:rPr lang="zh-CN" altLang="en-US" dirty="0"/>
              <a:t>爆炸</a:t>
            </a:r>
          </a:p>
        </p:txBody>
      </p:sp>
      <p:sp>
        <p:nvSpPr>
          <p:cNvPr id="3" name="内容占位符 2"/>
          <p:cNvSpPr>
            <a:spLocks noGrp="1"/>
          </p:cNvSpPr>
          <p:nvPr>
            <p:ph sz="quarter" idx="1"/>
          </p:nvPr>
        </p:nvSpPr>
        <p:spPr/>
        <p:txBody>
          <a:bodyPr/>
          <a:lstStyle/>
          <a:p>
            <a:r>
              <a:rPr lang="zh-CN" altLang="en-US" dirty="0"/>
              <a:t>梯度</a:t>
            </a:r>
            <a:endParaRPr lang="en-US" altLang="zh-CN" dirty="0"/>
          </a:p>
          <a:p>
            <a:endParaRPr lang="en-US" altLang="zh-CN" dirty="0"/>
          </a:p>
          <a:p>
            <a:r>
              <a:rPr lang="zh-CN" altLang="en-US" dirty="0"/>
              <a:t>其中</a:t>
            </a:r>
            <a:endParaRPr lang="en-US" altLang="zh-CN" dirty="0"/>
          </a:p>
          <a:p>
            <a:endParaRPr lang="en-US" altLang="zh-CN" dirty="0"/>
          </a:p>
          <a:p>
            <a:endParaRPr lang="en-US" altLang="zh-CN" dirty="0"/>
          </a:p>
          <a:p>
            <a:endParaRPr lang="en-US" altLang="zh-CN" dirty="0"/>
          </a:p>
          <a:p>
            <a:endParaRPr lang="en-US" altLang="zh-CN" dirty="0"/>
          </a:p>
        </p:txBody>
      </p:sp>
      <p:sp>
        <p:nvSpPr>
          <p:cNvPr id="7" name="矩形 6"/>
          <p:cNvSpPr/>
          <p:nvPr/>
        </p:nvSpPr>
        <p:spPr>
          <a:xfrm>
            <a:off x="1004756" y="4608494"/>
            <a:ext cx="6629400" cy="830997"/>
          </a:xfrm>
          <a:prstGeom prst="rect">
            <a:avLst/>
          </a:prstGeom>
        </p:spPr>
        <p:txBody>
          <a:bodyPr wrap="square">
            <a:spAutoFit/>
          </a:bodyPr>
          <a:lstStyle/>
          <a:p>
            <a:r>
              <a:rPr lang="zh-CN" altLang="en-US" sz="2400" dirty="0"/>
              <a:t>由于梯度爆炸或消失问题，实际上只能学习到短周期的依赖关系。这就是所谓的</a:t>
            </a:r>
            <a:r>
              <a:rPr lang="zh-CN" altLang="en-US" sz="2400" dirty="0">
                <a:solidFill>
                  <a:srgbClr val="FF0000"/>
                </a:solidFill>
              </a:rPr>
              <a:t>长程依赖问题</a:t>
            </a:r>
            <a:r>
              <a:rPr lang="zh-CN" altLang="en-US" sz="2400" dirty="0"/>
              <a:t>。</a:t>
            </a:r>
          </a:p>
        </p:txBody>
      </p:sp>
      <p:cxnSp>
        <p:nvCxnSpPr>
          <p:cNvPr id="10" name="直接连接符 9"/>
          <p:cNvCxnSpPr>
            <a:cxnSpLocks/>
          </p:cNvCxnSpPr>
          <p:nvPr/>
        </p:nvCxnSpPr>
        <p:spPr>
          <a:xfrm>
            <a:off x="4267200" y="3733800"/>
            <a:ext cx="1600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4694314" y="3733800"/>
                <a:ext cx="372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694314" y="3733800"/>
                <a:ext cx="372986" cy="369332"/>
              </a:xfrm>
              <a:prstGeom prst="rect">
                <a:avLst/>
              </a:prstGeom>
              <a:blipFill>
                <a:blip r:embed="rId3"/>
                <a:stretch>
                  <a:fillRect/>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02A3C8A-3FE5-4C86-89AC-5B977C964F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4589" y="1219199"/>
            <a:ext cx="2961613" cy="1211118"/>
          </a:xfrm>
          <a:prstGeom prst="rect">
            <a:avLst/>
          </a:prstGeom>
        </p:spPr>
      </p:pic>
    </p:spTree>
    <p:extLst>
      <p:ext uri="{BB962C8B-B14F-4D97-AF65-F5344CB8AC3E}">
        <p14:creationId xmlns:p14="http://schemas.microsoft.com/office/powerpoint/2010/main" val="3159002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长程依赖问题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326960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长程依赖问题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
        <p:nvSpPr>
          <p:cNvPr id="5" name="文本框 4"/>
          <p:cNvSpPr txBox="1"/>
          <p:nvPr/>
        </p:nvSpPr>
        <p:spPr>
          <a:xfrm>
            <a:off x="5791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长短期记忆神经网络：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LSTM</a:t>
            </a:r>
            <a:r>
              <a:rPr lang="zh-CN" altLang="en-US" dirty="0"/>
              <a:t>的各种变体</a:t>
            </a:r>
          </a:p>
        </p:txBody>
      </p:sp>
      <p:sp>
        <p:nvSpPr>
          <p:cNvPr id="3" name="内容占位符 2"/>
          <p:cNvSpPr>
            <a:spLocks noGrp="1"/>
          </p:cNvSpPr>
          <p:nvPr>
            <p:ph sz="quarter" idx="1"/>
          </p:nvPr>
        </p:nvSpPr>
        <p:spPr/>
        <p:txBody>
          <a:bodyPr/>
          <a:lstStyle/>
          <a:p>
            <a:r>
              <a:rPr lang="zh-CN" altLang="en-US" dirty="0"/>
              <a:t>没有遗忘门</a:t>
            </a:r>
            <a:endParaRPr lang="en-US" altLang="zh-CN" dirty="0"/>
          </a:p>
          <a:p>
            <a:endParaRPr lang="en-US" altLang="zh-CN" dirty="0"/>
          </a:p>
          <a:p>
            <a:r>
              <a:rPr lang="zh-CN" altLang="en-US" dirty="0"/>
              <a:t>耦合输入门和遗忘门</a:t>
            </a:r>
            <a:endParaRPr lang="en-US" altLang="zh-CN" dirty="0"/>
          </a:p>
          <a:p>
            <a:endParaRPr lang="en-US" altLang="zh-CN" dirty="0"/>
          </a:p>
          <a:p>
            <a:endParaRPr lang="en-US" altLang="zh-CN" dirty="0"/>
          </a:p>
          <a:p>
            <a:r>
              <a:rPr lang="en-US" altLang="zh-CN" dirty="0"/>
              <a:t>peephole</a:t>
            </a:r>
            <a:r>
              <a:rPr lang="zh-CN" altLang="en-US" dirty="0"/>
              <a:t>连接</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155" y="1790700"/>
            <a:ext cx="2776415" cy="5334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155" y="3048000"/>
            <a:ext cx="1999159" cy="61168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103" y="4677474"/>
            <a:ext cx="4624850" cy="1479486"/>
          </a:xfrm>
          <a:prstGeom prst="rect">
            <a:avLst/>
          </a:prstGeom>
        </p:spPr>
      </p:pic>
    </p:spTree>
    <p:extLst>
      <p:ext uri="{BB962C8B-B14F-4D97-AF65-F5344CB8AC3E}">
        <p14:creationId xmlns:p14="http://schemas.microsoft.com/office/powerpoint/2010/main" val="1405554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GRU</a:t>
            </a:r>
            <a:endParaRPr lang="zh-CN" altLang="en-US" dirty="0"/>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b="51025"/>
          <a:stretch/>
        </p:blipFill>
        <p:spPr>
          <a:xfrm>
            <a:off x="228601" y="5053568"/>
            <a:ext cx="4419600" cy="951832"/>
          </a:xfrm>
          <a:prstGeom prst="rect">
            <a:avLst/>
          </a:prstGeom>
        </p:spPr>
      </p:pic>
      <p:pic>
        <p:nvPicPr>
          <p:cNvPr id="7" name="图片 6"/>
          <p:cNvPicPr>
            <a:picLocks noChangeAspect="1"/>
          </p:cNvPicPr>
          <p:nvPr/>
        </p:nvPicPr>
        <p:blipFill>
          <a:blip r:embed="rId3"/>
          <a:stretch>
            <a:fillRect/>
          </a:stretch>
        </p:blipFill>
        <p:spPr>
          <a:xfrm>
            <a:off x="5034786" y="5053568"/>
            <a:ext cx="3684671" cy="857250"/>
          </a:xfrm>
          <a:prstGeom prst="rect">
            <a:avLst/>
          </a:prstGeom>
        </p:spPr>
      </p:pic>
      <p:sp>
        <p:nvSpPr>
          <p:cNvPr id="8" name="矩形 7"/>
          <p:cNvSpPr/>
          <p:nvPr/>
        </p:nvSpPr>
        <p:spPr>
          <a:xfrm>
            <a:off x="179091"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43450" y="4684236"/>
            <a:ext cx="877163" cy="369332"/>
          </a:xfrm>
          <a:prstGeom prst="rect">
            <a:avLst/>
          </a:prstGeom>
        </p:spPr>
        <p:txBody>
          <a:bodyPr wrap="none">
            <a:spAutoFit/>
          </a:bodyPr>
          <a:lstStyle/>
          <a:p>
            <a:r>
              <a:rPr lang="zh-CN" altLang="en-US" dirty="0">
                <a:solidFill>
                  <a:schemeClr val="accent2"/>
                </a:solidFill>
              </a:rPr>
              <a:t>重置门</a:t>
            </a:r>
          </a:p>
        </p:txBody>
      </p:sp>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353594"/>
            <a:ext cx="6858000" cy="3330642"/>
          </a:xfrm>
          <a:prstGeom prst="rect">
            <a:avLst/>
          </a:prstGeom>
        </p:spPr>
      </p:pic>
    </p:spTree>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981200"/>
            <a:ext cx="8206189" cy="3538324"/>
          </a:xfrm>
          <a:prstGeom prst="rect">
            <a:avLst/>
          </a:prstGeom>
        </p:spPr>
      </p:pic>
    </p:spTree>
    <p:extLst>
      <p:ext uri="{BB962C8B-B14F-4D97-AF65-F5344CB8AC3E}">
        <p14:creationId xmlns:p14="http://schemas.microsoft.com/office/powerpoint/2010/main" val="1632808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37820" y="1981200"/>
            <a:ext cx="7937013" cy="3346624"/>
          </a:xfrm>
        </p:spPr>
      </p:pic>
    </p:spTree>
    <p:extLst>
      <p:ext uri="{BB962C8B-B14F-4D97-AF65-F5344CB8AC3E}">
        <p14:creationId xmlns:p14="http://schemas.microsoft.com/office/powerpoint/2010/main" val="3119641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扩展到图结构</a:t>
            </a:r>
          </a:p>
        </p:txBody>
      </p:sp>
    </p:spTree>
    <p:extLst>
      <p:ext uri="{BB962C8B-B14F-4D97-AF65-F5344CB8AC3E}">
        <p14:creationId xmlns:p14="http://schemas.microsoft.com/office/powerpoint/2010/main" val="22091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扩展到图结构</a:t>
            </a:r>
          </a:p>
        </p:txBody>
      </p:sp>
      <p:graphicFrame>
        <p:nvGraphicFramePr>
          <p:cNvPr id="4" name="内容占位符 3"/>
          <p:cNvGraphicFramePr>
            <a:graphicFrameLocks noGrp="1"/>
          </p:cNvGraphicFramePr>
          <p:nvPr>
            <p:ph sz="quarter" idx="1"/>
            <p:extLst>
              <p:ext uri="{D42A27DB-BD31-4B8C-83A1-F6EECF244321}">
                <p14:modId xmlns:p14="http://schemas.microsoft.com/office/powerpoint/2010/main" val="2204423813"/>
              </p:ext>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88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6B8E9-6EE8-4474-8DF0-D71EC81D077A}"/>
              </a:ext>
            </a:extLst>
          </p:cNvPr>
          <p:cNvSpPr>
            <a:spLocks noGrp="1"/>
          </p:cNvSpPr>
          <p:nvPr>
            <p:ph type="title"/>
          </p:nvPr>
        </p:nvSpPr>
        <p:spPr/>
        <p:txBody>
          <a:bodyPr/>
          <a:lstStyle/>
          <a:p>
            <a:r>
              <a:rPr lang="zh-CN" altLang="en-US" dirty="0"/>
              <a:t>前馈网络</a:t>
            </a:r>
          </a:p>
        </p:txBody>
      </p:sp>
      <p:sp>
        <p:nvSpPr>
          <p:cNvPr id="3" name="内容占位符 2">
            <a:extLst>
              <a:ext uri="{FF2B5EF4-FFF2-40B4-BE49-F238E27FC236}">
                <a16:creationId xmlns:a16="http://schemas.microsoft.com/office/drawing/2014/main" id="{809E7FCD-420B-4308-BA4C-7A0B23F841F5}"/>
              </a:ext>
            </a:extLst>
          </p:cNvPr>
          <p:cNvSpPr>
            <a:spLocks noGrp="1"/>
          </p:cNvSpPr>
          <p:nvPr>
            <p:ph sz="quarter" idx="1"/>
          </p:nvPr>
        </p:nvSpPr>
        <p:spPr/>
        <p:txBody>
          <a:bodyPr/>
          <a:lstStyle/>
          <a:p>
            <a:r>
              <a:rPr lang="zh-CN" altLang="en-US" dirty="0"/>
              <a:t>假设每次输入都是独立的，也就是说每次网络的输出只依赖于当前的输入。</a:t>
            </a:r>
            <a:endParaRPr lang="en-US" altLang="zh-CN" dirty="0"/>
          </a:p>
          <a:p>
            <a:endParaRPr lang="zh-CN" altLang="en-US" dirty="0"/>
          </a:p>
        </p:txBody>
      </p:sp>
      <p:pic>
        <p:nvPicPr>
          <p:cNvPr id="1026" name="Picture 2" descr="https://cdn-images-1.medium.com/max/1000/1*QBnzO3f80JZrHPlSFdjwpg.png">
            <a:extLst>
              <a:ext uri="{FF2B5EF4-FFF2-40B4-BE49-F238E27FC236}">
                <a16:creationId xmlns:a16="http://schemas.microsoft.com/office/drawing/2014/main" id="{869CB651-5B15-45D4-9100-37310E076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19400"/>
            <a:ext cx="6705600" cy="309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536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程序语言的句法结构</a:t>
            </a:r>
          </a:p>
          <a:p>
            <a:endParaRPr lang="zh-CN" altLang="en-US" dirty="0"/>
          </a:p>
        </p:txBody>
      </p:sp>
      <p:pic>
        <p:nvPicPr>
          <p:cNvPr id="2050" name="Picture 2" descr="grammar_graphic_representation.jpg">
            <a:extLst>
              <a:ext uri="{FF2B5EF4-FFF2-40B4-BE49-F238E27FC236}">
                <a16:creationId xmlns:a16="http://schemas.microsoft.com/office/drawing/2014/main" id="{A7E6DD32-B722-438F-B2DA-32164A6C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32660"/>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23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自然语言的句法结构</a:t>
            </a:r>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br>
              <a:rPr lang="en-US" altLang="zh-CN" dirty="0"/>
            </a:br>
            <a:r>
              <a:rPr lang="en-US" altLang="zh-CN" dirty="0"/>
              <a:t>Recursive Neural Network</a:t>
            </a:r>
            <a:endParaRPr lang="zh-CN" altLang="en-US" dirty="0"/>
          </a:p>
        </p:txBody>
      </p:sp>
      <p:sp>
        <p:nvSpPr>
          <p:cNvPr id="8" name="内容占位符 7"/>
          <p:cNvSpPr>
            <a:spLocks noGrp="1"/>
          </p:cNvSpPr>
          <p:nvPr>
            <p:ph sz="quarter" idx="1"/>
          </p:nvPr>
        </p:nvSpPr>
        <p:spPr/>
        <p:txBody>
          <a:bodyPr/>
          <a:lstStyle/>
          <a:p>
            <a:r>
              <a:rPr lang="zh-CN" altLang="en-US" dirty="0"/>
              <a:t>递归神经网络实在一个有向图无循环图上共享一个组合函数</a:t>
            </a:r>
            <a:endParaRPr lang="en-US" altLang="zh-CN" dirty="0"/>
          </a:p>
        </p:txBody>
      </p:sp>
      <p:pic>
        <p:nvPicPr>
          <p:cNvPr id="10" name="图片 9"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80984"/>
            <a:ext cx="4477375" cy="2019582"/>
          </a:xfrm>
          <a:prstGeom prst="rect">
            <a:avLst/>
          </a:prstGeom>
        </p:spPr>
      </p:pic>
      <p:pic>
        <p:nvPicPr>
          <p:cNvPr id="4" name="图片 3">
            <a:extLst>
              <a:ext uri="{FF2B5EF4-FFF2-40B4-BE49-F238E27FC236}">
                <a16:creationId xmlns:a16="http://schemas.microsoft.com/office/drawing/2014/main" id="{5DAE2963-7585-4260-A458-D3F00A1AC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5137354"/>
            <a:ext cx="2096181" cy="825524"/>
          </a:xfrm>
          <a:prstGeom prst="rect">
            <a:avLst/>
          </a:prstGeom>
        </p:spPr>
      </p:pic>
      <p:pic>
        <p:nvPicPr>
          <p:cNvPr id="11" name="图片 10" descr="屏幕剪辑">
            <a:extLst>
              <a:ext uri="{FF2B5EF4-FFF2-40B4-BE49-F238E27FC236}">
                <a16:creationId xmlns:a16="http://schemas.microsoft.com/office/drawing/2014/main" id="{3AA306D5-380E-4646-8D9E-273B9B01B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3073184"/>
            <a:ext cx="2667000" cy="3066202"/>
          </a:xfrm>
          <a:prstGeom prst="rect">
            <a:avLst/>
          </a:prstGeom>
        </p:spPr>
      </p:pic>
    </p:spTree>
    <p:extLst>
      <p:ext uri="{BB962C8B-B14F-4D97-AF65-F5344CB8AC3E}">
        <p14:creationId xmlns:p14="http://schemas.microsoft.com/office/powerpoint/2010/main" val="249361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a:t>退化为循环神经网络</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399" y="25146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688080"/>
            <a:ext cx="2482983" cy="721106"/>
          </a:xfrm>
          <a:prstGeom prst="rect">
            <a:avLst/>
          </a:prstGeom>
        </p:spPr>
      </p:pic>
    </p:spTree>
    <p:extLst>
      <p:ext uri="{BB962C8B-B14F-4D97-AF65-F5344CB8AC3E}">
        <p14:creationId xmlns:p14="http://schemas.microsoft.com/office/powerpoint/2010/main" val="2254728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pic>
        <p:nvPicPr>
          <p:cNvPr id="4" name="图片 3"/>
          <p:cNvPicPr>
            <a:picLocks noChangeAspect="1"/>
          </p:cNvPicPr>
          <p:nvPr/>
        </p:nvPicPr>
        <p:blipFill>
          <a:blip r:embed="rId2"/>
          <a:stretch>
            <a:fillRect/>
          </a:stretch>
        </p:blipFill>
        <p:spPr>
          <a:xfrm>
            <a:off x="5943600" y="3048000"/>
            <a:ext cx="2743200" cy="1758745"/>
          </a:xfrm>
          <a:prstGeom prst="rect">
            <a:avLst/>
          </a:prstGeom>
        </p:spPr>
      </p:pic>
      <p:cxnSp>
        <p:nvCxnSpPr>
          <p:cNvPr id="6" name="直接连接符 5"/>
          <p:cNvCxnSpPr>
            <a:cxnSpLocks/>
          </p:cNvCxnSpPr>
          <p:nvPr/>
        </p:nvCxnSpPr>
        <p:spPr>
          <a:xfrm>
            <a:off x="5638800" y="1752600"/>
            <a:ext cx="0" cy="386104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89215" y="1676400"/>
            <a:ext cx="3057247" cy="1384995"/>
          </a:xfrm>
          <a:prstGeom prst="rect">
            <a:avLst/>
          </a:prstGeom>
        </p:spPr>
        <p:txBody>
          <a:bodyPr wrap="none">
            <a:spAutoFit/>
          </a:bodyPr>
          <a:lstStyle/>
          <a:p>
            <a:r>
              <a:rPr lang="zh-CN" altLang="en-US" sz="2800" dirty="0">
                <a:latin typeface="+mn-ea"/>
              </a:rPr>
              <a:t>给定一个语法树，</a:t>
            </a:r>
            <a:endParaRPr lang="en-US" altLang="zh-CN" sz="2800" dirty="0">
              <a:latin typeface="+mn-ea"/>
            </a:endParaRPr>
          </a:p>
          <a:p>
            <a:r>
              <a:rPr lang="en-US" altLang="zh-CN" sz="2800" dirty="0">
                <a:latin typeface="+mn-ea"/>
              </a:rPr>
              <a:t>p</a:t>
            </a:r>
            <a:r>
              <a:rPr lang="en-US" altLang="zh-CN" sz="2800" baseline="-25000" dirty="0">
                <a:latin typeface="+mn-ea"/>
              </a:rPr>
              <a:t>2</a:t>
            </a:r>
            <a:r>
              <a:rPr lang="en-US" altLang="zh-CN" sz="2800" dirty="0">
                <a:latin typeface="+mn-ea"/>
              </a:rPr>
              <a:t> </a:t>
            </a:r>
            <a:r>
              <a:rPr lang="zh-CN" altLang="en-US" sz="2800" dirty="0">
                <a:latin typeface="+mn-ea"/>
              </a:rPr>
              <a:t>→</a:t>
            </a:r>
            <a:r>
              <a:rPr lang="en-US" altLang="zh-CN" sz="2800" dirty="0">
                <a:latin typeface="+mn-ea"/>
              </a:rPr>
              <a:t> ap</a:t>
            </a:r>
            <a:r>
              <a:rPr lang="en-US" altLang="zh-CN" sz="2800" baseline="-25000" dirty="0">
                <a:latin typeface="+mn-ea"/>
              </a:rPr>
              <a:t>1</a:t>
            </a:r>
            <a:r>
              <a:rPr lang="en-US" altLang="zh-CN" sz="2800" dirty="0">
                <a:latin typeface="+mn-ea"/>
              </a:rPr>
              <a:t>,</a:t>
            </a:r>
          </a:p>
          <a:p>
            <a:r>
              <a:rPr lang="en-US" altLang="zh-CN" sz="2800" dirty="0">
                <a:latin typeface="+mn-ea"/>
              </a:rPr>
              <a:t>p</a:t>
            </a:r>
            <a:r>
              <a:rPr lang="en-US" altLang="zh-CN" sz="2800" baseline="-25000" dirty="0">
                <a:latin typeface="+mn-ea"/>
              </a:rPr>
              <a:t>1</a:t>
            </a:r>
            <a:r>
              <a:rPr lang="en-US" altLang="zh-CN" sz="2800" dirty="0">
                <a:latin typeface="+mn-ea"/>
              </a:rPr>
              <a:t> </a:t>
            </a:r>
            <a:r>
              <a:rPr lang="zh-CN" altLang="en-US" sz="2800" dirty="0">
                <a:latin typeface="+mn-ea"/>
              </a:rPr>
              <a:t>→ </a:t>
            </a:r>
            <a:r>
              <a:rPr lang="en-US" altLang="zh-CN" sz="2800" dirty="0" err="1">
                <a:latin typeface="+mn-ea"/>
              </a:rPr>
              <a:t>bc</a:t>
            </a:r>
            <a:r>
              <a:rPr lang="en-US" altLang="zh-CN" sz="2800" dirty="0">
                <a:latin typeface="+mn-ea"/>
              </a:rPr>
              <a:t>.</a:t>
            </a:r>
            <a:endParaRPr lang="zh-CN" altLang="en-US" sz="2800" dirty="0">
              <a:latin typeface="+mn-ea"/>
            </a:endParaRPr>
          </a:p>
        </p:txBody>
      </p:sp>
      <p:pic>
        <p:nvPicPr>
          <p:cNvPr id="9" name="图片 8"/>
          <p:cNvPicPr>
            <a:picLocks noChangeAspect="1"/>
          </p:cNvPicPr>
          <p:nvPr/>
        </p:nvPicPr>
        <p:blipFill>
          <a:blip r:embed="rId3"/>
          <a:stretch>
            <a:fillRect/>
          </a:stretch>
        </p:blipFill>
        <p:spPr>
          <a:xfrm>
            <a:off x="457200" y="3438876"/>
            <a:ext cx="4557429" cy="2174773"/>
          </a:xfrm>
          <a:prstGeom prst="rect">
            <a:avLst/>
          </a:prstGeom>
        </p:spPr>
      </p:pic>
    </p:spTree>
    <p:extLst>
      <p:ext uri="{BB962C8B-B14F-4D97-AF65-F5344CB8AC3E}">
        <p14:creationId xmlns:p14="http://schemas.microsoft.com/office/powerpoint/2010/main" val="40460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197EED-3B6D-4525-BA53-E7E86C3BF909}"/>
              </a:ext>
            </a:extLst>
          </p:cNvPr>
          <p:cNvSpPr>
            <a:spLocks noGrp="1"/>
          </p:cNvSpPr>
          <p:nvPr>
            <p:ph type="title"/>
          </p:nvPr>
        </p:nvSpPr>
        <p:spPr/>
        <p:txBody>
          <a:bodyPr/>
          <a:lstStyle/>
          <a:p>
            <a:r>
              <a:rPr lang="zh-CN" altLang="en-US" dirty="0"/>
              <a:t>图网络</a:t>
            </a:r>
          </a:p>
        </p:txBody>
      </p:sp>
      <p:sp>
        <p:nvSpPr>
          <p:cNvPr id="4" name="内容占位符 3">
            <a:extLst>
              <a:ext uri="{FF2B5EF4-FFF2-40B4-BE49-F238E27FC236}">
                <a16:creationId xmlns:a16="http://schemas.microsoft.com/office/drawing/2014/main" id="{8B655F8D-5BF8-4AE7-8E79-9B550770D834}"/>
              </a:ext>
            </a:extLst>
          </p:cNvPr>
          <p:cNvSpPr>
            <a:spLocks noGrp="1"/>
          </p:cNvSpPr>
          <p:nvPr>
            <p:ph sz="quarter" idx="1"/>
          </p:nvPr>
        </p:nvSpPr>
        <p:spPr/>
        <p:txBody>
          <a:bodyPr/>
          <a:lstStyle/>
          <a:p>
            <a:r>
              <a:rPr lang="zh-CN" altLang="en-US" dirty="0"/>
              <a:t>在实际应用中，很多数据是图结构的，比如知识图谱、社交网络、分子网络等。而前馈网络和循环网络很难处理图结构的数据。</a:t>
            </a:r>
            <a:endParaRPr lang="en-US" altLang="zh-CN" dirty="0"/>
          </a:p>
          <a:p>
            <a:endParaRPr lang="zh-CN" altLang="en-US" dirty="0"/>
          </a:p>
        </p:txBody>
      </p:sp>
    </p:spTree>
    <p:extLst>
      <p:ext uri="{BB962C8B-B14F-4D97-AF65-F5344CB8AC3E}">
        <p14:creationId xmlns:p14="http://schemas.microsoft.com/office/powerpoint/2010/main" val="1431749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5352-3E7B-4583-9482-31FCF6CA2515}"/>
              </a:ext>
            </a:extLst>
          </p:cNvPr>
          <p:cNvSpPr>
            <a:spLocks noGrp="1"/>
          </p:cNvSpPr>
          <p:nvPr>
            <p:ph type="title"/>
          </p:nvPr>
        </p:nvSpPr>
        <p:spPr/>
        <p:txBody>
          <a:bodyPr/>
          <a:lstStyle/>
          <a:p>
            <a:r>
              <a:rPr lang="zh-CN" altLang="en-US" dirty="0"/>
              <a:t>图数据</a:t>
            </a:r>
          </a:p>
        </p:txBody>
      </p:sp>
      <p:pic>
        <p:nvPicPr>
          <p:cNvPr id="3" name="图片 2">
            <a:extLst>
              <a:ext uri="{FF2B5EF4-FFF2-40B4-BE49-F238E27FC236}">
                <a16:creationId xmlns:a16="http://schemas.microsoft.com/office/drawing/2014/main" id="{22104EB2-7D8C-45DD-A76C-E6C245891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371600"/>
            <a:ext cx="6922223" cy="4835861"/>
          </a:xfrm>
          <a:prstGeom prst="rect">
            <a:avLst/>
          </a:prstGeom>
        </p:spPr>
      </p:pic>
      <p:sp>
        <p:nvSpPr>
          <p:cNvPr id="4" name="矩形 3">
            <a:extLst>
              <a:ext uri="{FF2B5EF4-FFF2-40B4-BE49-F238E27FC236}">
                <a16:creationId xmlns:a16="http://schemas.microsoft.com/office/drawing/2014/main" id="{0E13A5B0-B78C-4D13-92A5-3F906D7E016F}"/>
              </a:ext>
            </a:extLst>
          </p:cNvPr>
          <p:cNvSpPr/>
          <p:nvPr/>
        </p:nvSpPr>
        <p:spPr>
          <a:xfrm>
            <a:off x="5105400" y="750421"/>
            <a:ext cx="2984600" cy="307777"/>
          </a:xfrm>
          <a:prstGeom prst="rect">
            <a:avLst/>
          </a:prstGeom>
        </p:spPr>
        <p:txBody>
          <a:bodyPr wrap="none">
            <a:spAutoFit/>
          </a:bodyPr>
          <a:lstStyle/>
          <a:p>
            <a:r>
              <a:rPr lang="en-US" altLang="zh-CN" sz="1400" dirty="0">
                <a:hlinkClick r:id="rId4"/>
              </a:rPr>
              <a:t>https://arxiv.org/pdf/1806.01261.pdf</a:t>
            </a:r>
            <a:endParaRPr lang="zh-CN" altLang="en-US" sz="1400" dirty="0"/>
          </a:p>
        </p:txBody>
      </p:sp>
    </p:spTree>
    <p:extLst>
      <p:ext uri="{BB962C8B-B14F-4D97-AF65-F5344CB8AC3E}">
        <p14:creationId xmlns:p14="http://schemas.microsoft.com/office/powerpoint/2010/main" val="4281133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pic>
        <p:nvPicPr>
          <p:cNvPr id="4" name="图片 3">
            <a:extLst>
              <a:ext uri="{FF2B5EF4-FFF2-40B4-BE49-F238E27FC236}">
                <a16:creationId xmlns:a16="http://schemas.microsoft.com/office/drawing/2014/main" id="{537982CF-8CFB-4CD3-A96C-B298FD23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41" y="2514600"/>
            <a:ext cx="8050196" cy="2433021"/>
          </a:xfrm>
          <a:prstGeom prst="rect">
            <a:avLst/>
          </a:prstGeom>
        </p:spPr>
      </p:pic>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3"/>
              </a:rPr>
              <a:t>https://arxiv.org/pdf/1806.01261.pdf</a:t>
            </a:r>
            <a:endParaRPr lang="zh-CN" altLang="en-US" sz="1400" dirty="0"/>
          </a:p>
        </p:txBody>
      </p:sp>
    </p:spTree>
    <p:extLst>
      <p:ext uri="{BB962C8B-B14F-4D97-AF65-F5344CB8AC3E}">
        <p14:creationId xmlns:p14="http://schemas.microsoft.com/office/powerpoint/2010/main" val="3899266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2"/>
              </a:rPr>
              <a:t>https://arxiv.org/pdf/1806.01261.pdf</a:t>
            </a:r>
            <a:endParaRPr lang="zh-CN" altLang="en-US" sz="1400" dirty="0"/>
          </a:p>
        </p:txBody>
      </p:sp>
      <p:pic>
        <p:nvPicPr>
          <p:cNvPr id="6" name="图片 5">
            <a:extLst>
              <a:ext uri="{FF2B5EF4-FFF2-40B4-BE49-F238E27FC236}">
                <a16:creationId xmlns:a16="http://schemas.microsoft.com/office/drawing/2014/main" id="{4299616A-0187-4DAC-815D-31E2974C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667000"/>
            <a:ext cx="9144000" cy="2245989"/>
          </a:xfrm>
          <a:prstGeom prst="rect">
            <a:avLst/>
          </a:prstGeom>
        </p:spPr>
      </p:pic>
    </p:spTree>
    <p:extLst>
      <p:ext uri="{BB962C8B-B14F-4D97-AF65-F5344CB8AC3E}">
        <p14:creationId xmlns:p14="http://schemas.microsoft.com/office/powerpoint/2010/main" val="13067267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sp>
        <p:nvSpPr>
          <p:cNvPr id="3" name="内容占位符 2"/>
          <p:cNvSpPr>
            <a:spLocks noGrp="1"/>
          </p:cNvSpPr>
          <p:nvPr>
            <p:ph sz="quarter" idx="1"/>
          </p:nvPr>
        </p:nvSpPr>
        <p:spPr>
          <a:xfrm>
            <a:off x="457200" y="1188720"/>
            <a:ext cx="8229600" cy="4937760"/>
          </a:xfrm>
        </p:spPr>
        <p:txBody>
          <a:bodyPr/>
          <a:lstStyle/>
          <a:p>
            <a:r>
              <a:rPr lang="zh-CN" altLang="en-US" dirty="0"/>
              <a:t>对于一个任意的图结构</a:t>
            </a:r>
            <a:r>
              <a:rPr lang="en-US" altLang="zh-CN" dirty="0"/>
              <a:t>G(V,E)</a:t>
            </a:r>
          </a:p>
          <a:p>
            <a:pPr lvl="1"/>
            <a:r>
              <a:rPr lang="zh-CN" altLang="en-US" dirty="0"/>
              <a:t>更新函数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读出函数</a:t>
            </a:r>
            <a:endParaRPr lang="en-US" altLang="zh-CN" dirty="0"/>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922" y="2416629"/>
            <a:ext cx="3772859" cy="78377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122" y="3276600"/>
            <a:ext cx="2383718" cy="59392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4953000"/>
            <a:ext cx="2289227" cy="640080"/>
          </a:xfrm>
          <a:prstGeom prst="rect">
            <a:avLst/>
          </a:prstGeom>
        </p:spPr>
      </p:pic>
    </p:spTree>
    <p:extLst>
      <p:ext uri="{BB962C8B-B14F-4D97-AF65-F5344CB8AC3E}">
        <p14:creationId xmlns:p14="http://schemas.microsoft.com/office/powerpoint/2010/main" val="1863939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A4554-8E83-486A-A102-60ABAE72BCD9}"/>
              </a:ext>
            </a:extLst>
          </p:cNvPr>
          <p:cNvSpPr>
            <a:spLocks noGrp="1"/>
          </p:cNvSpPr>
          <p:nvPr>
            <p:ph type="title"/>
          </p:nvPr>
        </p:nvSpPr>
        <p:spPr/>
        <p:txBody>
          <a:bodyPr/>
          <a:lstStyle/>
          <a:p>
            <a:r>
              <a:rPr lang="zh-CN" altLang="en-US" dirty="0"/>
              <a:t>有限状态自动机（</a:t>
            </a:r>
            <a:r>
              <a:rPr lang="en-US" altLang="zh-CN" dirty="0"/>
              <a:t>Finite Automata</a:t>
            </a:r>
            <a:r>
              <a:rPr lang="zh-CN" altLang="en-US" dirty="0"/>
              <a:t>）</a:t>
            </a:r>
          </a:p>
        </p:txBody>
      </p:sp>
      <p:pic>
        <p:nvPicPr>
          <p:cNvPr id="1026" name="Picture 2" descr="Image result for finite automata">
            <a:extLst>
              <a:ext uri="{FF2B5EF4-FFF2-40B4-BE49-F238E27FC236}">
                <a16:creationId xmlns:a16="http://schemas.microsoft.com/office/drawing/2014/main" id="{B8847091-138D-425A-9E3F-84781F9FB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302" y="1657350"/>
            <a:ext cx="698739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E9D773-C208-407C-81D5-4CE434F31A85}"/>
              </a:ext>
            </a:extLst>
          </p:cNvPr>
          <p:cNvSpPr/>
          <p:nvPr/>
        </p:nvSpPr>
        <p:spPr>
          <a:xfrm>
            <a:off x="2395763" y="5414945"/>
            <a:ext cx="4352474" cy="369332"/>
          </a:xfrm>
          <a:prstGeom prst="rect">
            <a:avLst/>
          </a:prstGeom>
        </p:spPr>
        <p:txBody>
          <a:bodyPr wrap="none">
            <a:spAutoFit/>
          </a:bodyPr>
          <a:lstStyle/>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501498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循环网络应用</a:t>
            </a:r>
          </a:p>
        </p:txBody>
      </p:sp>
    </p:spTree>
    <p:extLst>
      <p:ext uri="{BB962C8B-B14F-4D97-AF65-F5344CB8AC3E}">
        <p14:creationId xmlns:p14="http://schemas.microsoft.com/office/powerpoint/2010/main" val="2094947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语言模型</a:t>
            </a:r>
            <a:endParaRPr lang="zh-CN" alt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r>
                  <a:rPr lang="zh-CN" altLang="en-US" dirty="0"/>
                  <a:t>自然语言理解 → 一个句子的可能性</a:t>
                </a:r>
                <a:r>
                  <a:rPr lang="en-US" altLang="zh-CN" dirty="0"/>
                  <a:t>/</a:t>
                </a:r>
                <a:r>
                  <a:rPr lang="zh-CN" altLang="en-US" dirty="0"/>
                  <a:t>合理性</a:t>
                </a:r>
                <a:endParaRPr lang="en-US" altLang="zh-CN" dirty="0"/>
              </a:p>
              <a:p>
                <a:pPr lvl="1"/>
                <a:r>
                  <a:rPr lang="zh-CN" altLang="en-US" dirty="0"/>
                  <a:t>！在报那猫告做只</a:t>
                </a:r>
                <a:endParaRPr lang="en-US" altLang="zh-CN" dirty="0"/>
              </a:p>
              <a:p>
                <a:pPr lvl="1"/>
                <a:r>
                  <a:rPr lang="zh-CN" altLang="en-US" dirty="0"/>
                  <a:t>那只猫在作报告！</a:t>
                </a:r>
                <a:endParaRPr lang="en-US" altLang="zh-CN" dirty="0"/>
              </a:p>
              <a:p>
                <a:pPr lvl="1"/>
                <a:r>
                  <a:rPr lang="zh-CN" altLang="en-US" dirty="0"/>
                  <a:t>那个人在作报告！</a:t>
                </a:r>
                <a:endParaRPr lang="en-US" altLang="zh-CN" dirty="0"/>
              </a:p>
              <a:p>
                <a:pPr lvl="1"/>
                <a:endParaRPr lang="en-US" altLang="zh-CN" dirty="0"/>
              </a:p>
              <a:p>
                <a:pPr lvl="1"/>
                <a:endParaRPr lang="en-US" altLang="zh-CN" dirty="0"/>
              </a:p>
              <a:p>
                <a:r>
                  <a:rPr lang="zh-CN" altLang="en-US" dirty="0"/>
                  <a:t>一切都是概率</a:t>
                </a:r>
                <a:r>
                  <a:rPr lang="en-US" altLang="zh-CN" dirty="0"/>
                  <a:t>!</a:t>
                </a:r>
              </a:p>
              <a:p>
                <a:pPr lvl="1"/>
                <a14:m>
                  <m:oMath xmlns:m="http://schemas.openxmlformats.org/officeDocument/2006/math">
                    <m:r>
                      <a:rPr lang="en-US" altLang="zh-CN" smtClean="0"/>
                      <m:t>𝑃</m:t>
                    </m:r>
                    <m:r>
                      <a:rPr lang="en-US" altLang="zh-CN" smtClean="0"/>
                      <m:t>(</m:t>
                    </m:r>
                    <m:sSub>
                      <m:sSubPr>
                        <m:ctrlPr>
                          <a:rPr lang="en-US" altLang="zh-CN" smtClean="0"/>
                        </m:ctrlPr>
                      </m:sSubPr>
                      <m:e>
                        <m:r>
                          <a:rPr lang="en-US" altLang="zh-CN" smtClean="0"/>
                          <m:t>𝑥</m:t>
                        </m:r>
                      </m:e>
                      <m:sub>
                        <m:r>
                          <a:rPr lang="en-US" altLang="zh-CN" smtClean="0"/>
                          <m:t>1</m:t>
                        </m:r>
                      </m:sub>
                    </m:sSub>
                    <m:r>
                      <a:rPr lang="en-US" altLang="zh-CN" smtClean="0"/>
                      <m:t>,</m:t>
                    </m:r>
                    <m:sSub>
                      <m:sSubPr>
                        <m:ctrlPr>
                          <a:rPr lang="en-US" altLang="zh-CN" smtClean="0"/>
                        </m:ctrlPr>
                      </m:sSubPr>
                      <m:e>
                        <m:r>
                          <a:rPr lang="en-US" altLang="zh-CN" smtClean="0"/>
                          <m:t>𝑥</m:t>
                        </m:r>
                      </m:e>
                      <m:sub>
                        <m:r>
                          <a:rPr lang="en-US" altLang="zh-CN" smtClean="0"/>
                          <m:t>2</m:t>
                        </m:r>
                      </m:sub>
                    </m:sSub>
                    <m:r>
                      <a:rPr lang="en-US" altLang="zh-CN" smtClean="0"/>
                      <m:t>,⋯,</m:t>
                    </m:r>
                    <m:sSub>
                      <m:sSubPr>
                        <m:ctrlPr>
                          <a:rPr lang="en-US" altLang="zh-CN" smtClean="0"/>
                        </m:ctrlPr>
                      </m:sSubPr>
                      <m:e>
                        <m:r>
                          <a:rPr lang="en-US" altLang="zh-CN" smtClean="0"/>
                          <m:t>𝑥</m:t>
                        </m:r>
                      </m:e>
                      <m:sub>
                        <m:r>
                          <a:rPr lang="en-US" altLang="zh-CN" smtClean="0"/>
                          <m:t>𝑛</m:t>
                        </m:r>
                      </m:sub>
                    </m:sSub>
                    <m:r>
                      <a:rPr lang="en-US" altLang="zh-CN" smtClean="0"/>
                      <m:t>)</m:t>
                    </m:r>
                  </m:oMath>
                </a14:m>
                <a:endParaRPr lang="en-US" altLang="zh-CN" dirty="0"/>
              </a:p>
              <a:p>
                <a:pPr lvl="1"/>
                <a14:m>
                  <m:oMath xmlns:m="http://schemas.openxmlformats.org/officeDocument/2006/math">
                    <m:r>
                      <a:rPr lang="en-US" altLang="zh-CN" smtClean="0"/>
                      <m:t>=</m:t>
                    </m:r>
                    <m:nary>
                      <m:naryPr>
                        <m:chr m:val="∏"/>
                        <m:supHide m:val="on"/>
                        <m:ctrlPr>
                          <a:rPr lang="en-US" altLang="zh-CN" smtClean="0"/>
                        </m:ctrlPr>
                      </m:naryPr>
                      <m:sub>
                        <m:r>
                          <a:rPr lang="en-US" altLang="zh-CN" smtClean="0"/>
                          <m:t>𝑖</m:t>
                        </m:r>
                      </m:sub>
                      <m:sup/>
                      <m:e>
                        <m:r>
                          <a:rPr lang="en-US" altLang="zh-CN"/>
                          <m:t>𝑃</m:t>
                        </m:r>
                        <m:r>
                          <a:rPr lang="en-US" altLang="zh-CN"/>
                          <m:t>(</m:t>
                        </m:r>
                        <m:sSub>
                          <m:sSubPr>
                            <m:ctrlPr>
                              <a:rPr lang="en-US" altLang="zh-CN"/>
                            </m:ctrlPr>
                          </m:sSubPr>
                          <m:e>
                            <m:r>
                              <a:rPr lang="en-US" altLang="zh-CN"/>
                              <m:t>𝑥</m:t>
                            </m:r>
                          </m:e>
                          <m:sub>
                            <m:r>
                              <a:rPr lang="en-US" altLang="zh-CN"/>
                              <m:t>𝑖</m:t>
                            </m:r>
                          </m:sub>
                        </m:sSub>
                        <m:r>
                          <a:rPr lang="en-US" altLang="zh-CN"/>
                          <m:t>|</m:t>
                        </m:r>
                        <m:sSub>
                          <m:sSubPr>
                            <m:ctrlPr>
                              <a:rPr lang="en-US" altLang="zh-CN"/>
                            </m:ctrlPr>
                          </m:sSubPr>
                          <m:e>
                            <m:r>
                              <a:rPr lang="en-US" altLang="zh-CN"/>
                              <m:t>𝑥</m:t>
                            </m:r>
                          </m:e>
                          <m:sub>
                            <m:r>
                              <a:rPr lang="en-US" altLang="zh-CN"/>
                              <m:t>𝑖</m:t>
                            </m:r>
                            <m:r>
                              <a:rPr lang="en-US" altLang="zh-CN"/>
                              <m:t>−1</m:t>
                            </m:r>
                          </m:sub>
                        </m:sSub>
                        <m:r>
                          <a:rPr lang="en-US" altLang="zh-CN"/>
                          <m:t>,⋯,</m:t>
                        </m:r>
                        <m:sSub>
                          <m:sSubPr>
                            <m:ctrlPr>
                              <a:rPr lang="en-US" altLang="zh-CN"/>
                            </m:ctrlPr>
                          </m:sSubPr>
                          <m:e>
                            <m:r>
                              <a:rPr lang="en-US" altLang="zh-CN"/>
                              <m:t>𝑥</m:t>
                            </m:r>
                          </m:e>
                          <m:sub>
                            <m:r>
                              <a:rPr lang="en-US" altLang="zh-CN"/>
                              <m:t>1</m:t>
                            </m:r>
                          </m:sub>
                        </m:sSub>
                        <m:r>
                          <a:rPr lang="en-US" altLang="zh-CN"/>
                          <m:t>)</m:t>
                        </m:r>
                      </m:e>
                    </m:nary>
                  </m:oMath>
                </a14:m>
                <a:endParaRPr lang="en-US" altLang="zh-CN" dirty="0"/>
              </a:p>
              <a:p>
                <a:pPr lvl="1"/>
                <a14:m>
                  <m:oMath xmlns:m="http://schemas.openxmlformats.org/officeDocument/2006/math">
                    <m:r>
                      <a:rPr lang="en-US" altLang="zh-CN" smtClean="0"/>
                      <m:t>≈</m:t>
                    </m:r>
                    <m:nary>
                      <m:naryPr>
                        <m:chr m:val="∏"/>
                        <m:supHide m:val="on"/>
                        <m:ctrlPr>
                          <a:rPr lang="en-US" altLang="zh-CN"/>
                        </m:ctrlPr>
                      </m:naryPr>
                      <m:sub>
                        <m:r>
                          <a:rPr lang="en-US" altLang="zh-CN"/>
                          <m:t>𝑖</m:t>
                        </m:r>
                      </m:sub>
                      <m:sup/>
                      <m:e>
                        <m:r>
                          <a:rPr lang="en-US" altLang="zh-CN"/>
                          <m:t>𝑃</m:t>
                        </m:r>
                        <m:r>
                          <a:rPr lang="en-US" altLang="zh-CN"/>
                          <m:t>(</m:t>
                        </m:r>
                        <m:sSub>
                          <m:sSubPr>
                            <m:ctrlPr>
                              <a:rPr lang="en-US" altLang="zh-CN"/>
                            </m:ctrlPr>
                          </m:sSubPr>
                          <m:e>
                            <m:r>
                              <a:rPr lang="en-US" altLang="zh-CN"/>
                              <m:t>𝑥</m:t>
                            </m:r>
                          </m:e>
                          <m:sub>
                            <m:r>
                              <a:rPr lang="en-US" altLang="zh-CN"/>
                              <m:t>𝑖</m:t>
                            </m:r>
                          </m:sub>
                        </m:sSub>
                        <m:r>
                          <a:rPr lang="en-US" altLang="zh-CN"/>
                          <m:t>|</m:t>
                        </m:r>
                        <m:sSub>
                          <m:sSubPr>
                            <m:ctrlPr>
                              <a:rPr lang="en-US" altLang="zh-CN"/>
                            </m:ctrlPr>
                          </m:sSubPr>
                          <m:e>
                            <m:r>
                              <a:rPr lang="en-US" altLang="zh-CN"/>
                              <m:t>𝑥</m:t>
                            </m:r>
                          </m:e>
                          <m:sub>
                            <m:r>
                              <a:rPr lang="en-US" altLang="zh-CN"/>
                              <m:t>𝑖</m:t>
                            </m:r>
                            <m:r>
                              <a:rPr lang="en-US" altLang="zh-CN"/>
                              <m:t>−1</m:t>
                            </m:r>
                          </m:sub>
                        </m:sSub>
                        <m:r>
                          <a:rPr lang="en-US" altLang="zh-CN"/>
                          <m:t>,⋯,</m:t>
                        </m:r>
                        <m:sSub>
                          <m:sSubPr>
                            <m:ctrlPr>
                              <a:rPr lang="en-US" altLang="zh-CN"/>
                            </m:ctrlPr>
                          </m:sSubPr>
                          <m:e>
                            <m:r>
                              <a:rPr lang="en-US" altLang="zh-CN"/>
                              <m:t>𝑥</m:t>
                            </m:r>
                          </m:e>
                          <m:sub>
                            <m:r>
                              <a:rPr lang="en-US" altLang="zh-CN" smtClean="0"/>
                              <m:t>𝑖</m:t>
                            </m:r>
                            <m:r>
                              <a:rPr lang="en-US" altLang="zh-CN" smtClean="0"/>
                              <m:t>−</m:t>
                            </m:r>
                            <m:r>
                              <a:rPr lang="en-US" altLang="zh-CN" smtClean="0"/>
                              <m:t>𝑛</m:t>
                            </m:r>
                            <m:r>
                              <a:rPr lang="en-US" altLang="zh-CN" smtClean="0"/>
                              <m:t>+1</m:t>
                            </m:r>
                          </m:sub>
                        </m:sSub>
                        <m:r>
                          <a:rPr lang="en-US" altLang="zh-CN"/>
                          <m:t>)</m:t>
                        </m:r>
                      </m:e>
                    </m:nary>
                  </m:oMath>
                </a14:m>
                <a:endParaRPr lang="en-US" altLang="zh-CN" dirty="0"/>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2"/>
                <a:stretch>
                  <a:fillRect l="-1037" t="-1728" r="-1481" b="-1481"/>
                </a:stretch>
              </a:blipFill>
            </p:spPr>
            <p:txBody>
              <a:bodyPr/>
              <a:lstStyle/>
              <a:p>
                <a:r>
                  <a:rPr lang="zh-CN" altLang="en-US">
                    <a:noFill/>
                  </a:rPr>
                  <a:t> </a:t>
                </a:r>
              </a:p>
            </p:txBody>
          </p:sp>
        </mc:Fallback>
      </mc:AlternateContent>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20654" y="1907838"/>
            <a:ext cx="260759" cy="2607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18523" y="2259505"/>
            <a:ext cx="265021" cy="26502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13872" y="2668274"/>
            <a:ext cx="274320" cy="274320"/>
          </a:xfrm>
          <a:prstGeom prst="rect">
            <a:avLst/>
          </a:prstGeom>
        </p:spPr>
      </p:pic>
      <p:pic>
        <p:nvPicPr>
          <p:cNvPr id="10" name="Picture 9"/>
          <p:cNvPicPr>
            <a:picLocks noChangeAspect="1"/>
          </p:cNvPicPr>
          <p:nvPr/>
        </p:nvPicPr>
        <p:blipFill>
          <a:blip r:embed="rId6"/>
          <a:stretch>
            <a:fillRect/>
          </a:stretch>
        </p:blipFill>
        <p:spPr>
          <a:xfrm>
            <a:off x="4419600" y="2168598"/>
            <a:ext cx="2955172" cy="1959407"/>
          </a:xfrm>
          <a:prstGeom prst="rect">
            <a:avLst/>
          </a:prstGeom>
        </p:spPr>
      </p:pic>
      <p:sp>
        <p:nvSpPr>
          <p:cNvPr id="11" name="TextBox 10"/>
          <p:cNvSpPr txBox="1"/>
          <p:nvPr/>
        </p:nvSpPr>
        <p:spPr>
          <a:xfrm>
            <a:off x="4571521" y="5338163"/>
            <a:ext cx="1505540" cy="369332"/>
          </a:xfrm>
          <a:prstGeom prst="rect">
            <a:avLst/>
          </a:prstGeom>
          <a:noFill/>
        </p:spPr>
        <p:txBody>
          <a:bodyPr wrap="none" rtlCol="0">
            <a:spAutoFit/>
          </a:bodyPr>
          <a:lstStyle/>
          <a:p>
            <a:r>
              <a:rPr lang="en-US" altLang="zh-CN" dirty="0">
                <a:solidFill>
                  <a:srgbClr val="FF0000"/>
                </a:solidFill>
              </a:rPr>
              <a:t>N</a:t>
            </a:r>
            <a:r>
              <a:rPr lang="zh-CN" altLang="en-US" dirty="0">
                <a:solidFill>
                  <a:srgbClr val="FF0000"/>
                </a:solidFill>
              </a:rPr>
              <a:t>元语言模型</a:t>
            </a:r>
          </a:p>
        </p:txBody>
      </p:sp>
    </p:spTree>
    <p:extLst>
      <p:ext uri="{BB962C8B-B14F-4D97-AF65-F5344CB8AC3E}">
        <p14:creationId xmlns:p14="http://schemas.microsoft.com/office/powerpoint/2010/main" val="33949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A8D4E-BA47-4220-B66A-C8CA396FA977}"/>
              </a:ext>
            </a:extLst>
          </p:cNvPr>
          <p:cNvSpPr>
            <a:spLocks noGrp="1"/>
          </p:cNvSpPr>
          <p:nvPr>
            <p:ph type="title"/>
          </p:nvPr>
        </p:nvSpPr>
        <p:spPr/>
        <p:txBody>
          <a:bodyPr/>
          <a:lstStyle/>
          <a:p>
            <a:r>
              <a:rPr lang="zh-CN" altLang="en-US" dirty="0"/>
              <a:t>语言模型</a:t>
            </a:r>
          </a:p>
        </p:txBody>
      </p:sp>
      <p:pic>
        <p:nvPicPr>
          <p:cNvPr id="1026" name="Picture 2" descr="Image result for rnn language model">
            <a:extLst>
              <a:ext uri="{FF2B5EF4-FFF2-40B4-BE49-F238E27FC236}">
                <a16:creationId xmlns:a16="http://schemas.microsoft.com/office/drawing/2014/main" id="{33024CCE-EB04-40AE-9B73-69AEEE553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447800"/>
            <a:ext cx="6934200" cy="47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879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58215" y="1219200"/>
            <a:ext cx="5827570" cy="4937125"/>
          </a:xfrm>
        </p:spPr>
      </p:pic>
    </p:spTree>
    <p:extLst>
      <p:ext uri="{BB962C8B-B14F-4D97-AF65-F5344CB8AC3E}">
        <p14:creationId xmlns:p14="http://schemas.microsoft.com/office/powerpoint/2010/main" val="2904223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作词机</a:t>
            </a:r>
          </a:p>
        </p:txBody>
      </p:sp>
      <p:sp>
        <p:nvSpPr>
          <p:cNvPr id="3" name="内容占位符 2"/>
          <p:cNvSpPr>
            <a:spLocks noGrp="1"/>
          </p:cNvSpPr>
          <p:nvPr>
            <p:ph sz="quarter" idx="1"/>
          </p:nvPr>
        </p:nvSpPr>
        <p:spPr/>
        <p:txBody>
          <a:bodyPr/>
          <a:lstStyle/>
          <a:p>
            <a:r>
              <a:rPr lang="en-US" altLang="zh-CN" dirty="0"/>
              <a:t>RNN</a:t>
            </a:r>
            <a:r>
              <a:rPr lang="zh-CN" altLang="en-US" dirty="0"/>
              <a:t>在“学习”过汪峰全部作品后自动生成的歌词</a:t>
            </a:r>
            <a:endParaRPr lang="en-US" altLang="zh-CN" dirty="0"/>
          </a:p>
          <a:p>
            <a:pPr lvl="1"/>
            <a:r>
              <a:rPr lang="en-US" altLang="zh-CN" dirty="0"/>
              <a:t>https://github.com/phunterlau/wangfeng-rnn</a:t>
            </a:r>
            <a:endParaRPr lang="zh-CN" altLang="en-US" dirty="0"/>
          </a:p>
        </p:txBody>
      </p:sp>
      <p:sp>
        <p:nvSpPr>
          <p:cNvPr id="4" name="矩形 3">
            <a:extLst>
              <a:ext uri="{FF2B5EF4-FFF2-40B4-BE49-F238E27FC236}">
                <a16:creationId xmlns:a16="http://schemas.microsoft.com/office/drawing/2014/main" id="{3F0C480B-AE73-4923-A6E3-7462B7E25DA1}"/>
              </a:ext>
            </a:extLst>
          </p:cNvPr>
          <p:cNvSpPr/>
          <p:nvPr/>
        </p:nvSpPr>
        <p:spPr>
          <a:xfrm>
            <a:off x="1752600" y="3200400"/>
            <a:ext cx="5257800"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r>
              <a:rPr lang="zh-CN" altLang="en-US" sz="2400" dirty="0"/>
              <a:t>我在这里中的夜里</a:t>
            </a:r>
            <a:endParaRPr lang="en-US" altLang="zh-CN" sz="2400" dirty="0"/>
          </a:p>
          <a:p>
            <a:pPr lvl="1"/>
            <a:r>
              <a:rPr lang="zh-CN" altLang="en-US" sz="2400" dirty="0"/>
              <a:t>就像一场是一种生命的意旪</a:t>
            </a:r>
            <a:endParaRPr lang="en-US" altLang="zh-CN" sz="2400" dirty="0"/>
          </a:p>
          <a:p>
            <a:pPr lvl="1"/>
            <a:r>
              <a:rPr lang="zh-CN" altLang="en-US" sz="2400" dirty="0"/>
              <a:t>就像我的生活变得在我一样</a:t>
            </a:r>
            <a:endParaRPr lang="en-US" altLang="zh-CN" sz="2400" dirty="0"/>
          </a:p>
          <a:p>
            <a:pPr lvl="1"/>
            <a:r>
              <a:rPr lang="zh-CN" altLang="en-US" sz="2400" dirty="0"/>
              <a:t>可我们这是一个知道</a:t>
            </a:r>
          </a:p>
          <a:p>
            <a:pPr lvl="1"/>
            <a:r>
              <a:rPr lang="zh-CN" altLang="en-US" sz="2400" dirty="0"/>
              <a:t>我只是一天你会怎吗</a:t>
            </a:r>
          </a:p>
          <a:p>
            <a:pPr lvl="1"/>
            <a:r>
              <a:rPr lang="zh-CN" altLang="en-US" sz="2400" dirty="0"/>
              <a:t>可我们这是我们的是不要为你</a:t>
            </a:r>
          </a:p>
          <a:p>
            <a:pPr lvl="1"/>
            <a:r>
              <a:rPr lang="zh-CN" altLang="en-US" sz="2400" dirty="0"/>
              <a:t>我们想这有一种生活的时候</a:t>
            </a:r>
          </a:p>
        </p:txBody>
      </p:sp>
    </p:spTree>
    <p:extLst>
      <p:ext uri="{BB962C8B-B14F-4D97-AF65-F5344CB8AC3E}">
        <p14:creationId xmlns:p14="http://schemas.microsoft.com/office/powerpoint/2010/main" val="259019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2305483"/>
            <a:ext cx="8229600" cy="2764559"/>
          </a:xfrm>
        </p:spPr>
      </p:pic>
    </p:spTree>
    <p:extLst>
      <p:ext uri="{BB962C8B-B14F-4D97-AF65-F5344CB8AC3E}">
        <p14:creationId xmlns:p14="http://schemas.microsoft.com/office/powerpoint/2010/main" val="1834393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传统统计机器翻译</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源语言：</a:t>
                </a:r>
                <a:r>
                  <a:rPr lang="en-US" altLang="zh-CN" dirty="0"/>
                  <a:t>f</a:t>
                </a:r>
              </a:p>
              <a:p>
                <a:r>
                  <a:rPr lang="zh-CN" altLang="en-US" dirty="0"/>
                  <a:t>目标语言：</a:t>
                </a:r>
                <a:r>
                  <a:rPr lang="en-US" altLang="zh-CN" dirty="0"/>
                  <a:t>e</a:t>
                </a:r>
              </a:p>
              <a:p>
                <a:pPr lvl="1"/>
                <a:r>
                  <a:rPr lang="zh-CN" altLang="en-US" dirty="0"/>
                  <a:t>模型：</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𝑒</m:t>
                        </m:r>
                      </m:e>
                    </m:acc>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oMath>
                </a14:m>
                <a:endParaRPr lang="en-US" altLang="zh-CN" dirty="0"/>
              </a:p>
              <a:p>
                <a:pPr lvl="1"/>
                <a:r>
                  <a:rPr lang="en-US" altLang="zh-CN" dirty="0"/>
                  <a:t>p(</a:t>
                </a:r>
                <a:r>
                  <a:rPr lang="en-US" altLang="zh-CN" dirty="0" err="1"/>
                  <a:t>f|e</a:t>
                </a:r>
                <a:r>
                  <a:rPr lang="en-US" altLang="zh-CN" dirty="0"/>
                  <a:t>): </a:t>
                </a:r>
                <a:r>
                  <a:rPr lang="zh-CN" altLang="en-US" dirty="0"/>
                  <a:t>翻译模型</a:t>
                </a:r>
                <a:endParaRPr lang="en-US" altLang="zh-CN" dirty="0"/>
              </a:p>
              <a:p>
                <a:pPr lvl="1"/>
                <a:r>
                  <a:rPr lang="en-US" altLang="zh-CN" dirty="0"/>
                  <a:t>p(e) : </a:t>
                </a:r>
                <a:r>
                  <a:rPr lang="zh-CN" altLang="en-US" dirty="0"/>
                  <a:t>语言模型</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 y="4059063"/>
            <a:ext cx="9144000" cy="2097897"/>
          </a:xfrm>
          <a:prstGeom prst="rect">
            <a:avLst/>
          </a:prstGeom>
        </p:spPr>
      </p:pic>
    </p:spTree>
    <p:extLst>
      <p:ext uri="{BB962C8B-B14F-4D97-AF65-F5344CB8AC3E}">
        <p14:creationId xmlns:p14="http://schemas.microsoft.com/office/powerpoint/2010/main" val="1870522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基于序列到序列的机器翻译</a:t>
            </a:r>
          </a:p>
        </p:txBody>
      </p:sp>
      <p:sp>
        <p:nvSpPr>
          <p:cNvPr id="3" name="内容占位符 2"/>
          <p:cNvSpPr>
            <a:spLocks noGrp="1"/>
          </p:cNvSpPr>
          <p:nvPr>
            <p:ph sz="quarter" idx="1"/>
          </p:nvPr>
        </p:nvSpPr>
        <p:spPr/>
        <p:txBody>
          <a:bodyPr/>
          <a:lstStyle/>
          <a:p>
            <a:r>
              <a:rPr lang="zh-CN" altLang="en-US" dirty="0"/>
              <a:t>一个</a:t>
            </a:r>
            <a:r>
              <a:rPr lang="en-US" altLang="zh-CN" dirty="0"/>
              <a:t>RNN</a:t>
            </a:r>
            <a:r>
              <a:rPr lang="zh-CN" altLang="en-US" dirty="0"/>
              <a:t>用来编码</a:t>
            </a:r>
            <a:endParaRPr lang="en-US" altLang="zh-CN" dirty="0"/>
          </a:p>
          <a:p>
            <a:r>
              <a:rPr lang="zh-CN" altLang="en-US" dirty="0"/>
              <a:t>另一个</a:t>
            </a:r>
            <a:r>
              <a:rPr lang="en-US" altLang="zh-CN" dirty="0"/>
              <a:t>RNN</a:t>
            </a:r>
            <a:r>
              <a:rPr lang="zh-CN" altLang="en-US" dirty="0"/>
              <a:t>用来解码</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679" y="2594102"/>
            <a:ext cx="6744641" cy="3639058"/>
          </a:xfrm>
          <a:prstGeom prst="rect">
            <a:avLst/>
          </a:prstGeom>
        </p:spPr>
      </p:pic>
    </p:spTree>
    <p:extLst>
      <p:ext uri="{BB962C8B-B14F-4D97-AF65-F5344CB8AC3E}">
        <p14:creationId xmlns:p14="http://schemas.microsoft.com/office/powerpoint/2010/main" val="2436355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41720"/>
            <a:ext cx="8229600" cy="3492085"/>
          </a:xfrm>
        </p:spPr>
      </p:pic>
    </p:spTree>
    <p:extLst>
      <p:ext uri="{BB962C8B-B14F-4D97-AF65-F5344CB8AC3E}">
        <p14:creationId xmlns:p14="http://schemas.microsoft.com/office/powerpoint/2010/main" val="2899175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43026" y="1219200"/>
            <a:ext cx="7457948" cy="4937125"/>
          </a:xfrm>
        </p:spPr>
      </p:pic>
    </p:spTree>
    <p:extLst>
      <p:ext uri="{BB962C8B-B14F-4D97-AF65-F5344CB8AC3E}">
        <p14:creationId xmlns:p14="http://schemas.microsoft.com/office/powerpoint/2010/main" val="328830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图灵机</a:t>
            </a:r>
            <a:endParaRPr lang="en-US" altLang="zh-CN" dirty="0"/>
          </a:p>
        </p:txBody>
      </p:sp>
      <p:sp>
        <p:nvSpPr>
          <p:cNvPr id="4" name="Content Placeholder 3"/>
          <p:cNvSpPr>
            <a:spLocks noGrp="1"/>
          </p:cNvSpPr>
          <p:nvPr>
            <p:ph sz="quarter" idx="1"/>
          </p:nvPr>
        </p:nvSpPr>
        <p:spPr/>
        <p:txBody>
          <a:bodyPr/>
          <a:lstStyle/>
          <a:p>
            <a:r>
              <a:rPr lang="zh-CN" altLang="en-US" dirty="0"/>
              <a:t>一种抽象数学模型，可以用来模拟任何可计算问题。</a:t>
            </a:r>
            <a:endParaRPr lang="en-US" altLang="zh-CN" dirty="0"/>
          </a:p>
        </p:txBody>
      </p:sp>
      <p:pic>
        <p:nvPicPr>
          <p:cNvPr id="5" name="图片 4">
            <a:extLst>
              <a:ext uri="{FF2B5EF4-FFF2-40B4-BE49-F238E27FC236}">
                <a16:creationId xmlns:a16="http://schemas.microsoft.com/office/drawing/2014/main" id="{D764577F-AF2E-4C4E-9F16-BC995150A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5534526" cy="2895600"/>
          </a:xfrm>
          <a:prstGeom prst="rect">
            <a:avLst/>
          </a:prstGeom>
        </p:spPr>
      </p:pic>
    </p:spTree>
    <p:extLst>
      <p:ext uri="{BB962C8B-B14F-4D97-AF65-F5344CB8AC3E}">
        <p14:creationId xmlns:p14="http://schemas.microsoft.com/office/powerpoint/2010/main" val="79475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62741" y="1690689"/>
            <a:ext cx="2063322" cy="461665"/>
          </a:xfrm>
          <a:prstGeom prst="rect">
            <a:avLst/>
          </a:prstGeom>
        </p:spPr>
        <p:txBody>
          <a:bodyPr wrap="none">
            <a:spAutoFit/>
          </a:bodyPr>
          <a:lstStyle/>
          <a:p>
            <a:r>
              <a:rPr lang="en-HK" altLang="zh-CN" sz="1350" dirty="0"/>
              <a:t> </a:t>
            </a:r>
            <a:r>
              <a:rPr lang="en-HK" altLang="zh-CN" sz="2400" dirty="0">
                <a:hlinkClick r:id="rId2"/>
              </a:rPr>
              <a:t>Demo Website</a:t>
            </a:r>
            <a:endParaRPr lang="zh-CN" altLang="en-US" sz="2400" dirty="0"/>
          </a:p>
        </p:txBody>
      </p:sp>
      <p:pic>
        <p:nvPicPr>
          <p:cNvPr id="2050" name="Picture 2" descr="Visual 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041" y="3631288"/>
            <a:ext cx="6724411" cy="24482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62741" y="2152354"/>
            <a:ext cx="7200319" cy="1200329"/>
          </a:xfrm>
          <a:prstGeom prst="rect">
            <a:avLst/>
          </a:prstGeom>
          <a:noFill/>
        </p:spPr>
        <p:txBody>
          <a:bodyPr wrap="square" rtlCol="0">
            <a:spAutoFit/>
          </a:bodyPr>
          <a:lstStyle/>
          <a:p>
            <a:r>
              <a:rPr lang="en-US" altLang="zh-CN" sz="2400" dirty="0">
                <a:solidFill>
                  <a:srgbClr val="0070C0"/>
                </a:solidFill>
              </a:rPr>
              <a:t>VQA: Given an image and a natural language question about the image, the task is to provide an accurate natural language answer</a:t>
            </a:r>
            <a:endParaRPr lang="zh-CN" altLang="en-US" sz="2400" dirty="0">
              <a:solidFill>
                <a:srgbClr val="0070C0"/>
              </a:solidFill>
            </a:endParaRPr>
          </a:p>
        </p:txBody>
      </p:sp>
      <p:sp>
        <p:nvSpPr>
          <p:cNvPr id="5" name="标题 4"/>
          <p:cNvSpPr>
            <a:spLocks noGrp="1"/>
          </p:cNvSpPr>
          <p:nvPr>
            <p:ph type="title"/>
          </p:nvPr>
        </p:nvSpPr>
        <p:spPr/>
        <p:txBody>
          <a:bodyPr>
            <a:normAutofit/>
          </a:bodyPr>
          <a:lstStyle/>
          <a:p>
            <a:r>
              <a:rPr lang="en-HK" altLang="zh-CN" dirty="0"/>
              <a:t>Visual Question Answering (VQA)</a:t>
            </a:r>
            <a:endParaRPr lang="zh-CN" altLang="en-US" dirty="0"/>
          </a:p>
        </p:txBody>
      </p:sp>
      <p:sp>
        <p:nvSpPr>
          <p:cNvPr id="2" name="文本框 1"/>
          <p:cNvSpPr txBox="1"/>
          <p:nvPr/>
        </p:nvSpPr>
        <p:spPr>
          <a:xfrm>
            <a:off x="5105400" y="5715000"/>
            <a:ext cx="3301590" cy="276999"/>
          </a:xfrm>
          <a:prstGeom prst="rect">
            <a:avLst/>
          </a:prstGeom>
          <a:noFill/>
        </p:spPr>
        <p:txBody>
          <a:bodyPr wrap="square" rtlCol="0">
            <a:spAutoFit/>
          </a:bodyPr>
          <a:lstStyle/>
          <a:p>
            <a:r>
              <a:rPr lang="en-US" altLang="zh-CN" sz="1200" dirty="0"/>
              <a:t>Picture from (</a:t>
            </a:r>
            <a:r>
              <a:rPr lang="en-US" altLang="zh-CN" sz="1200" dirty="0" err="1"/>
              <a:t>Antol</a:t>
            </a:r>
            <a:r>
              <a:rPr lang="en-US" altLang="zh-CN" sz="1200" dirty="0"/>
              <a:t> et al., 2015)</a:t>
            </a:r>
            <a:endParaRPr lang="zh-CN" altLang="en-US" sz="1200" dirty="0"/>
          </a:p>
        </p:txBody>
      </p:sp>
    </p:spTree>
    <p:extLst>
      <p:ext uri="{BB962C8B-B14F-4D97-AF65-F5344CB8AC3E}">
        <p14:creationId xmlns:p14="http://schemas.microsoft.com/office/powerpoint/2010/main" val="412003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2955780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Making Neural Nets Great Again</a:t>
            </a:r>
            <a:endParaRPr lang="zh-CN" altLang="en-US" dirty="0"/>
          </a:p>
        </p:txBody>
      </p:sp>
      <p:pic>
        <p:nvPicPr>
          <p:cNvPr id="1026" name="Picture 2" descr="Twe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447800"/>
            <a:ext cx="4572000" cy="4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280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25C1-1A95-492A-AC8A-4FEF473D7ACC}"/>
              </a:ext>
            </a:extLst>
          </p:cNvPr>
          <p:cNvSpPr>
            <a:spLocks noGrp="1"/>
          </p:cNvSpPr>
          <p:nvPr>
            <p:ph type="title"/>
          </p:nvPr>
        </p:nvSpPr>
        <p:spPr/>
        <p:txBody>
          <a:bodyPr/>
          <a:lstStyle/>
          <a:p>
            <a:r>
              <a:rPr lang="zh-CN" altLang="en-US" dirty="0"/>
              <a:t>对话系统</a:t>
            </a:r>
          </a:p>
        </p:txBody>
      </p:sp>
      <p:pic>
        <p:nvPicPr>
          <p:cNvPr id="4098" name="Picture 2" descr="Image result for rnn dialogue">
            <a:extLst>
              <a:ext uri="{FF2B5EF4-FFF2-40B4-BE49-F238E27FC236}">
                <a16:creationId xmlns:a16="http://schemas.microsoft.com/office/drawing/2014/main" id="{B4EEB737-0F1C-4F08-AE61-CFACC93D17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447800"/>
            <a:ext cx="8610600" cy="48434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633ABEA-06E7-4234-8ED8-87004F4365E5}"/>
              </a:ext>
            </a:extLst>
          </p:cNvPr>
          <p:cNvSpPr/>
          <p:nvPr/>
        </p:nvSpPr>
        <p:spPr>
          <a:xfrm>
            <a:off x="4953000" y="1263134"/>
            <a:ext cx="3070071" cy="307777"/>
          </a:xfrm>
          <a:prstGeom prst="rect">
            <a:avLst/>
          </a:prstGeom>
        </p:spPr>
        <p:txBody>
          <a:bodyPr wrap="none">
            <a:spAutoFit/>
          </a:bodyPr>
          <a:lstStyle/>
          <a:p>
            <a:r>
              <a:rPr lang="en-US" altLang="zh-CN" sz="1400" dirty="0">
                <a:hlinkClick r:id="rId3"/>
              </a:rPr>
              <a:t>https://github.com/lukalabs/cakechat</a:t>
            </a:r>
            <a:endParaRPr lang="zh-CN" altLang="en-US" sz="1400" dirty="0"/>
          </a:p>
        </p:txBody>
      </p:sp>
    </p:spTree>
    <p:extLst>
      <p:ext uri="{BB962C8B-B14F-4D97-AF65-F5344CB8AC3E}">
        <p14:creationId xmlns:p14="http://schemas.microsoft.com/office/powerpoint/2010/main" val="4203045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8A87F-5A86-4C54-BE91-38B1BAC2A965}"/>
              </a:ext>
            </a:extLst>
          </p:cNvPr>
          <p:cNvSpPr>
            <a:spLocks noGrp="1"/>
          </p:cNvSpPr>
          <p:nvPr>
            <p:ph type="title"/>
          </p:nvPr>
        </p:nvSpPr>
        <p:spPr/>
        <p:txBody>
          <a:bodyPr/>
          <a:lstStyle/>
          <a:p>
            <a:r>
              <a:rPr lang="zh-CN" altLang="en-US" dirty="0"/>
              <a:t>循环神经网络总结</a:t>
            </a:r>
          </a:p>
        </p:txBody>
      </p:sp>
      <p:sp>
        <p:nvSpPr>
          <p:cNvPr id="3" name="内容占位符 2">
            <a:extLst>
              <a:ext uri="{FF2B5EF4-FFF2-40B4-BE49-F238E27FC236}">
                <a16:creationId xmlns:a16="http://schemas.microsoft.com/office/drawing/2014/main" id="{754214AB-0C33-4CEE-9F7F-0D9FDE86A4BF}"/>
              </a:ext>
            </a:extLst>
          </p:cNvPr>
          <p:cNvSpPr>
            <a:spLocks noGrp="1"/>
          </p:cNvSpPr>
          <p:nvPr>
            <p:ph sz="quarter" idx="1"/>
          </p:nvPr>
        </p:nvSpPr>
        <p:spPr/>
        <p:txBody>
          <a:bodyPr/>
          <a:lstStyle/>
          <a:p>
            <a:r>
              <a:rPr lang="zh-CN" altLang="en-US" dirty="0"/>
              <a:t>优点：</a:t>
            </a:r>
            <a:endParaRPr lang="en-US" altLang="zh-CN" dirty="0"/>
          </a:p>
          <a:p>
            <a:pPr lvl="1"/>
            <a:r>
              <a:rPr lang="zh-CN" altLang="en-US" dirty="0"/>
              <a:t>引入</a:t>
            </a:r>
            <a:r>
              <a:rPr lang="zh-CN" altLang="en-US" dirty="0">
                <a:solidFill>
                  <a:srgbClr val="FF0000"/>
                </a:solidFill>
              </a:rPr>
              <a:t>记忆</a:t>
            </a:r>
            <a:endParaRPr lang="en-US" altLang="zh-CN" dirty="0">
              <a:solidFill>
                <a:srgbClr val="FF0000"/>
              </a:solidFill>
            </a:endParaRPr>
          </a:p>
          <a:p>
            <a:pPr lvl="1"/>
            <a:r>
              <a:rPr lang="zh-CN" altLang="en-US" dirty="0"/>
              <a:t>图灵完备</a:t>
            </a:r>
            <a:endParaRPr lang="en-US" altLang="zh-CN" dirty="0"/>
          </a:p>
          <a:p>
            <a:r>
              <a:rPr lang="zh-CN" altLang="en-US" dirty="0"/>
              <a:t>缺点：</a:t>
            </a:r>
            <a:endParaRPr lang="en-US" altLang="zh-CN" dirty="0"/>
          </a:p>
          <a:p>
            <a:pPr lvl="1"/>
            <a:r>
              <a:rPr lang="zh-CN" altLang="en-US" dirty="0"/>
              <a:t>长程依赖问题</a:t>
            </a:r>
            <a:endParaRPr lang="en-US" altLang="zh-CN" dirty="0"/>
          </a:p>
          <a:p>
            <a:pPr lvl="1"/>
            <a:r>
              <a:rPr lang="zh-CN" altLang="en-US" dirty="0"/>
              <a:t>记忆容量问题</a:t>
            </a:r>
            <a:endParaRPr lang="en-US" altLang="zh-CN" dirty="0"/>
          </a:p>
          <a:p>
            <a:pPr lvl="1"/>
            <a:r>
              <a:rPr lang="zh-CN" altLang="en-US" dirty="0"/>
              <a:t>并行能力</a:t>
            </a:r>
            <a:endParaRPr lang="en-US" altLang="zh-CN" dirty="0"/>
          </a:p>
          <a:p>
            <a:pPr lvl="1"/>
            <a:endParaRPr lang="zh-CN" altLang="en-US" dirty="0"/>
          </a:p>
        </p:txBody>
      </p:sp>
    </p:spTree>
    <p:extLst>
      <p:ext uri="{BB962C8B-B14F-4D97-AF65-F5344CB8AC3E}">
        <p14:creationId xmlns:p14="http://schemas.microsoft.com/office/powerpoint/2010/main" val="923028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02308-04B4-4238-94AA-7AC39BA77113}"/>
              </a:ext>
            </a:extLst>
          </p:cNvPr>
          <p:cNvSpPr>
            <a:spLocks noGrp="1"/>
          </p:cNvSpPr>
          <p:nvPr>
            <p:ph type="title"/>
          </p:nvPr>
        </p:nvSpPr>
        <p:spPr/>
        <p:txBody>
          <a:bodyPr/>
          <a:lstStyle/>
          <a:p>
            <a:r>
              <a:rPr lang="zh-CN" altLang="en-US" dirty="0"/>
              <a:t>课后作业</a:t>
            </a:r>
          </a:p>
        </p:txBody>
      </p:sp>
      <p:sp>
        <p:nvSpPr>
          <p:cNvPr id="3" name="内容占位符 2">
            <a:extLst>
              <a:ext uri="{FF2B5EF4-FFF2-40B4-BE49-F238E27FC236}">
                <a16:creationId xmlns:a16="http://schemas.microsoft.com/office/drawing/2014/main" id="{1AC362F3-6129-4D62-9A68-15512118EEDC}"/>
              </a:ext>
            </a:extLst>
          </p:cNvPr>
          <p:cNvSpPr>
            <a:spLocks noGrp="1"/>
          </p:cNvSpPr>
          <p:nvPr>
            <p:ph sz="quarter" idx="1"/>
          </p:nvPr>
        </p:nvSpPr>
        <p:spPr/>
        <p:txBody>
          <a:bodyPr/>
          <a:lstStyle/>
          <a:p>
            <a:r>
              <a:rPr lang="zh-CN" altLang="en-US" dirty="0"/>
              <a:t>编程练习</a:t>
            </a:r>
            <a:endParaRPr lang="en-US" altLang="zh-CN" dirty="0"/>
          </a:p>
          <a:p>
            <a:pPr lvl="1"/>
            <a:r>
              <a:rPr lang="en-US" altLang="zh-CN" dirty="0">
                <a:hlinkClick r:id="rId2"/>
              </a:rPr>
              <a:t>https://github.com/nndl/exercise/</a:t>
            </a:r>
            <a:endParaRPr lang="en-US" altLang="zh-CN" dirty="0"/>
          </a:p>
          <a:p>
            <a:pPr lvl="1"/>
            <a:r>
              <a:rPr lang="en-US" altLang="zh-CN" dirty="0">
                <a:hlinkClick r:id="rId3" tooltip="chap6_RNN"/>
              </a:rPr>
              <a:t>chap6_RNN</a:t>
            </a:r>
            <a:endParaRPr lang="en-US" altLang="zh-CN" dirty="0"/>
          </a:p>
          <a:p>
            <a:pPr lvl="1"/>
            <a:r>
              <a:rPr lang="zh-CN" altLang="en-US" dirty="0"/>
              <a:t>利用循环神经网络来生成唐诗</a:t>
            </a:r>
          </a:p>
        </p:txBody>
      </p:sp>
    </p:spTree>
    <p:extLst>
      <p:ext uri="{BB962C8B-B14F-4D97-AF65-F5344CB8AC3E}">
        <p14:creationId xmlns:p14="http://schemas.microsoft.com/office/powerpoint/2010/main" val="1837007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可计算问题</a:t>
            </a:r>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矩形 11"/>
          <p:cNvSpPr/>
          <p:nvPr/>
        </p:nvSpPr>
        <p:spPr>
          <a:xfrm>
            <a:off x="7086600" y="2895600"/>
            <a:ext cx="1107996" cy="369332"/>
          </a:xfrm>
          <a:prstGeom prst="rect">
            <a:avLst/>
          </a:prstGeom>
        </p:spPr>
        <p:txBody>
          <a:bodyPr wrap="none">
            <a:spAutoFit/>
          </a:bodyPr>
          <a:lstStyle/>
          <a:p>
            <a:r>
              <a:rPr lang="zh-CN" altLang="en-US" dirty="0"/>
              <a:t>前馈网络</a:t>
            </a:r>
          </a:p>
        </p:txBody>
      </p:sp>
      <p:sp>
        <p:nvSpPr>
          <p:cNvPr id="13" name="右大括号 12"/>
          <p:cNvSpPr/>
          <p:nvPr/>
        </p:nvSpPr>
        <p:spPr>
          <a:xfrm>
            <a:off x="5943600" y="3688080"/>
            <a:ext cx="304800" cy="807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6379087" y="3907274"/>
            <a:ext cx="1569660" cy="369332"/>
          </a:xfrm>
          <a:prstGeom prst="rect">
            <a:avLst/>
          </a:prstGeom>
          <a:noFill/>
        </p:spPr>
        <p:txBody>
          <a:bodyPr wrap="none" rtlCol="0">
            <a:spAutoFit/>
          </a:bodyPr>
          <a:lstStyle/>
          <a:p>
            <a:r>
              <a:rPr lang="zh-CN" altLang="en-US" dirty="0">
                <a:solidFill>
                  <a:srgbClr val="FF0000"/>
                </a:solidFill>
              </a:rPr>
              <a:t>需要记忆能力</a:t>
            </a:r>
          </a:p>
        </p:txBody>
      </p:sp>
      <p:sp>
        <p:nvSpPr>
          <p:cNvPr id="2" name="矩形 1">
            <a:extLst>
              <a:ext uri="{FF2B5EF4-FFF2-40B4-BE49-F238E27FC236}">
                <a16:creationId xmlns:a16="http://schemas.microsoft.com/office/drawing/2014/main" id="{8822F6A9-C7DF-4B6E-86F6-B8F90BF25F94}"/>
              </a:ext>
            </a:extLst>
          </p:cNvPr>
          <p:cNvSpPr/>
          <p:nvPr/>
        </p:nvSpPr>
        <p:spPr>
          <a:xfrm>
            <a:off x="6629400" y="3264932"/>
            <a:ext cx="1723549" cy="307777"/>
          </a:xfrm>
          <a:prstGeom prst="rect">
            <a:avLst/>
          </a:prstGeom>
        </p:spPr>
        <p:txBody>
          <a:bodyPr wrap="none">
            <a:spAutoFit/>
          </a:bodyPr>
          <a:lstStyle/>
          <a:p>
            <a:pPr lvl="1"/>
            <a:r>
              <a:rPr lang="zh-CN" altLang="en-US" sz="1400" dirty="0">
                <a:solidFill>
                  <a:srgbClr val="FF0000"/>
                </a:solidFill>
              </a:rPr>
              <a:t>通用近似定理</a:t>
            </a:r>
          </a:p>
        </p:txBody>
      </p:sp>
      <p:sp>
        <p:nvSpPr>
          <p:cNvPr id="3" name="矩形 2">
            <a:extLst>
              <a:ext uri="{FF2B5EF4-FFF2-40B4-BE49-F238E27FC236}">
                <a16:creationId xmlns:a16="http://schemas.microsoft.com/office/drawing/2014/main" id="{8491F669-2BD8-48D8-99E0-FA539AAC7AE4}"/>
              </a:ext>
            </a:extLst>
          </p:cNvPr>
          <p:cNvSpPr/>
          <p:nvPr/>
        </p:nvSpPr>
        <p:spPr>
          <a:xfrm>
            <a:off x="3026399" y="5257800"/>
            <a:ext cx="2954655" cy="369332"/>
          </a:xfrm>
          <a:prstGeom prst="rect">
            <a:avLst/>
          </a:prstGeom>
        </p:spPr>
        <p:txBody>
          <a:bodyPr wrap="none">
            <a:spAutoFit/>
          </a:bodyPr>
          <a:lstStyle/>
          <a:p>
            <a:r>
              <a:rPr lang="zh-CN" altLang="en-US" dirty="0">
                <a:solidFill>
                  <a:srgbClr val="FF0000"/>
                </a:solidFill>
              </a:rPr>
              <a:t>如何给网络增加记忆能力？</a:t>
            </a:r>
          </a:p>
        </p:txBody>
      </p:sp>
    </p:spTree>
    <p:extLst>
      <p:ext uri="{BB962C8B-B14F-4D97-AF65-F5344CB8AC3E}">
        <p14:creationId xmlns:p14="http://schemas.microsoft.com/office/powerpoint/2010/main" val="75713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p:sp>
        <p:nvSpPr>
          <p:cNvPr id="3" name="内容占位符 2"/>
          <p:cNvSpPr>
            <a:spLocks noGrp="1"/>
          </p:cNvSpPr>
          <p:nvPr>
            <p:ph sz="quarter" idx="1"/>
          </p:nvPr>
        </p:nvSpPr>
        <p:spPr/>
        <p:txBody>
          <a:bodyPr/>
          <a:lstStyle/>
          <a:p>
            <a:r>
              <a:rPr lang="zh-CN" altLang="en-US" dirty="0"/>
              <a:t>延时神经网络（</a:t>
            </a:r>
            <a:r>
              <a:rPr lang="en-US" altLang="zh-CN" dirty="0"/>
              <a:t>Time Delay Neural Network</a:t>
            </a:r>
            <a:r>
              <a:rPr lang="zh-CN" altLang="en-US" dirty="0"/>
              <a:t>，</a:t>
            </a:r>
            <a:r>
              <a:rPr lang="en-US" altLang="zh-CN" dirty="0"/>
              <a:t>TDNN</a:t>
            </a:r>
            <a:r>
              <a:rPr lang="zh-CN" altLang="en-US" dirty="0"/>
              <a:t>）</a:t>
            </a:r>
            <a:endParaRPr lang="en-US" altLang="zh-CN" dirty="0"/>
          </a:p>
          <a:p>
            <a:pPr lvl="1"/>
            <a:r>
              <a:rPr lang="zh-CN" altLang="en-US" dirty="0"/>
              <a:t>建立一个额外的延时单元，用来存储网络的历史信息（可以包括输入、输出、隐状态等）</a:t>
            </a:r>
          </a:p>
        </p:txBody>
      </p:sp>
      <p:pic>
        <p:nvPicPr>
          <p:cNvPr id="6" name="图片 5">
            <a:extLst>
              <a:ext uri="{FF2B5EF4-FFF2-40B4-BE49-F238E27FC236}">
                <a16:creationId xmlns:a16="http://schemas.microsoft.com/office/drawing/2014/main" id="{964DD4EF-5735-4994-893C-B430C4E80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659666"/>
            <a:ext cx="3570608" cy="658603"/>
          </a:xfrm>
          <a:prstGeom prst="rect">
            <a:avLst/>
          </a:prstGeom>
        </p:spPr>
      </p:pic>
    </p:spTree>
    <p:extLst>
      <p:ext uri="{BB962C8B-B14F-4D97-AF65-F5344CB8AC3E}">
        <p14:creationId xmlns:p14="http://schemas.microsoft.com/office/powerpoint/2010/main" val="1638401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A6AF4-679D-4BFC-A756-56CFD9C7FB11}"/>
              </a:ext>
            </a:extLst>
          </p:cNvPr>
          <p:cNvSpPr>
            <a:spLocks noGrp="1"/>
          </p:cNvSpPr>
          <p:nvPr>
            <p:ph type="title"/>
          </p:nvPr>
        </p:nvSpPr>
        <p:spPr/>
        <p:txBody>
          <a:bodyPr/>
          <a:lstStyle/>
          <a:p>
            <a:r>
              <a:rPr lang="zh-CN" altLang="en-US" dirty="0"/>
              <a:t>延时神经网络</a:t>
            </a:r>
          </a:p>
        </p:txBody>
      </p:sp>
      <p:pic>
        <p:nvPicPr>
          <p:cNvPr id="2050" name="Picture 2" descr="Image result for Time Delay Neural Networkï¼TDNN">
            <a:extLst>
              <a:ext uri="{FF2B5EF4-FFF2-40B4-BE49-F238E27FC236}">
                <a16:creationId xmlns:a16="http://schemas.microsoft.com/office/drawing/2014/main" id="{8D48ADA1-ABA9-44A4-BF49-11B820675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43050"/>
            <a:ext cx="4724400" cy="4330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94C3353-E4A5-49EF-8E69-B5E375AD998A}"/>
              </a:ext>
            </a:extLst>
          </p:cNvPr>
          <p:cNvSpPr/>
          <p:nvPr/>
        </p:nvSpPr>
        <p:spPr>
          <a:xfrm>
            <a:off x="381000" y="5943600"/>
            <a:ext cx="8305800" cy="276999"/>
          </a:xfrm>
          <a:prstGeom prst="rect">
            <a:avLst/>
          </a:prstGeom>
        </p:spPr>
        <p:txBody>
          <a:bodyPr wrap="square">
            <a:spAutoFit/>
          </a:bodyPr>
          <a:lstStyle/>
          <a:p>
            <a:r>
              <a:rPr lang="en-US" altLang="zh-CN" sz="1200" dirty="0">
                <a:hlinkClick r:id="rId3"/>
              </a:rPr>
              <a:t>https://www.researchgate.net/publication/12314435_Neural_system_identification_model_of_human_sound_localization</a:t>
            </a:r>
            <a:endParaRPr lang="zh-CN" altLang="en-US" sz="1200" dirty="0"/>
          </a:p>
        </p:txBody>
      </p:sp>
    </p:spTree>
    <p:extLst>
      <p:ext uri="{BB962C8B-B14F-4D97-AF65-F5344CB8AC3E}">
        <p14:creationId xmlns:p14="http://schemas.microsoft.com/office/powerpoint/2010/main" val="4228466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18244</TotalTime>
  <Words>1843</Words>
  <Application>Microsoft Office PowerPoint</Application>
  <PresentationFormat>全屏显示(4:3)</PresentationFormat>
  <Paragraphs>327</Paragraphs>
  <Slides>66</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66</vt:i4>
      </vt:variant>
    </vt:vector>
  </HeadingPairs>
  <TitlesOfParts>
    <vt:vector size="79" baseType="lpstr">
      <vt:lpstr>新細明體</vt: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循环神经网络</vt:lpstr>
      <vt:lpstr>参考资料</vt:lpstr>
      <vt:lpstr>前馈网络</vt:lpstr>
      <vt:lpstr>前馈网络</vt:lpstr>
      <vt:lpstr>有限状态自动机（Finite Automata）</vt:lpstr>
      <vt:lpstr>图灵机</vt:lpstr>
      <vt:lpstr>可计算问题</vt:lpstr>
      <vt:lpstr>如何给网络增加记忆能力？</vt:lpstr>
      <vt:lpstr>延时神经网络</vt:lpstr>
      <vt:lpstr>如何给网络增加记忆能力？</vt:lpstr>
      <vt:lpstr>非线性自回归模型</vt:lpstr>
      <vt:lpstr>循环神经网络</vt:lpstr>
      <vt:lpstr>按时间展开</vt:lpstr>
      <vt:lpstr>循环神经网络</vt:lpstr>
      <vt:lpstr>简单循环网络</vt:lpstr>
      <vt:lpstr>通用近似定理</vt:lpstr>
      <vt:lpstr>图灵完备</vt:lpstr>
      <vt:lpstr>循环神经网络</vt:lpstr>
      <vt:lpstr>应用到机器学习</vt:lpstr>
      <vt:lpstr>应用到机器学习</vt:lpstr>
      <vt:lpstr>序列到类别</vt:lpstr>
      <vt:lpstr>应用到机器学习</vt:lpstr>
      <vt:lpstr>同步的序列到序列模式</vt:lpstr>
      <vt:lpstr>同步的序列到序列模式</vt:lpstr>
      <vt:lpstr>同步的序列到序列模式</vt:lpstr>
      <vt:lpstr>应用到机器学习</vt:lpstr>
      <vt:lpstr>异步的序列到序列模式</vt:lpstr>
      <vt:lpstr>参数学习</vt:lpstr>
      <vt:lpstr>梯度</vt:lpstr>
      <vt:lpstr>梯度消失/爆炸</vt:lpstr>
      <vt:lpstr>长程依赖问题</vt:lpstr>
      <vt:lpstr>长程依赖问题</vt:lpstr>
      <vt:lpstr>长短期记忆神经网络：LSTM</vt:lpstr>
      <vt:lpstr>LSTM的各种变体</vt:lpstr>
      <vt:lpstr>GRU</vt:lpstr>
      <vt:lpstr>堆叠循环神经网络</vt:lpstr>
      <vt:lpstr>双向循环神经网络</vt:lpstr>
      <vt:lpstr>扩展到图结构</vt:lpstr>
      <vt:lpstr>扩展到图结构</vt:lpstr>
      <vt:lpstr>树结构</vt:lpstr>
      <vt:lpstr>树结构</vt:lpstr>
      <vt:lpstr>递归神经网络 Recursive Neural Network</vt:lpstr>
      <vt:lpstr>递归神经网络</vt:lpstr>
      <vt:lpstr>递归神经网络</vt:lpstr>
      <vt:lpstr>图网络</vt:lpstr>
      <vt:lpstr>图数据</vt:lpstr>
      <vt:lpstr>图网络</vt:lpstr>
      <vt:lpstr>图网络</vt:lpstr>
      <vt:lpstr>图网络</vt:lpstr>
      <vt:lpstr>循环网络应用</vt:lpstr>
      <vt:lpstr>语言模型</vt:lpstr>
      <vt:lpstr>语言模型</vt:lpstr>
      <vt:lpstr>生成LINUX内核代码</vt:lpstr>
      <vt:lpstr>作词机</vt:lpstr>
      <vt:lpstr>作诗</vt:lpstr>
      <vt:lpstr>传统统计机器翻译</vt:lpstr>
      <vt:lpstr>基于序列到序列的机器翻译</vt:lpstr>
      <vt:lpstr>看图说话</vt:lpstr>
      <vt:lpstr>看图说话</vt:lpstr>
      <vt:lpstr>Visual Question Answering (VQA)</vt:lpstr>
      <vt:lpstr>写字</vt:lpstr>
      <vt:lpstr>Making Neural Nets Great Again</vt:lpstr>
      <vt:lpstr>对话系统</vt:lpstr>
      <vt:lpstr>循环神经网络总结</vt:lpstr>
      <vt:lpstr>课后作业</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1833</cp:revision>
  <dcterms:created xsi:type="dcterms:W3CDTF">2009-03-19T21:17:53Z</dcterms:created>
  <dcterms:modified xsi:type="dcterms:W3CDTF">2019-09-15T04:03:38Z</dcterms:modified>
</cp:coreProperties>
</file>